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66" r:id="rId2"/>
    <p:sldId id="535" r:id="rId3"/>
    <p:sldId id="539" r:id="rId4"/>
    <p:sldId id="567" r:id="rId5"/>
    <p:sldId id="568" r:id="rId6"/>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CC"/>
    <a:srgbClr val="993300"/>
    <a:srgbClr val="33CC33"/>
    <a:srgbClr val="008000"/>
    <a:srgbClr val="FFA48F"/>
    <a:srgbClr val="FFFF99"/>
    <a:srgbClr val="CCFF66"/>
    <a:srgbClr val="E6E6E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60" y="92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150FA-9366-4903-AF76-87101FDFBC43}" type="datetimeFigureOut">
              <a:rPr lang="es-US" smtClean="0"/>
              <a:t>7/9/2021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42A39-F1AD-4A44-8C4B-8E895BC15229}" type="slidenum">
              <a:rPr lang="es-US" smtClean="0"/>
              <a:t>‹Nº›</a:t>
            </a:fld>
            <a:endParaRPr lang="es-US"/>
          </a:p>
        </p:txBody>
      </p:sp>
    </p:spTree>
    <p:extLst>
      <p:ext uri="{BB962C8B-B14F-4D97-AF65-F5344CB8AC3E}">
        <p14:creationId xmlns:p14="http://schemas.microsoft.com/office/powerpoint/2010/main" val="305304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p:cNvSpPr>
            <a:spLocks noGrp="1" noRot="1" noChangeAspect="1" noTextEdit="1"/>
          </p:cNvSpPr>
          <p:nvPr>
            <p:ph type="sldImg"/>
          </p:nvPr>
        </p:nvSpPr>
        <p:spPr>
          <a:ln/>
        </p:spPr>
      </p:sp>
      <p:sp>
        <p:nvSpPr>
          <p:cNvPr id="47107" name="Marcador de notas 2"/>
          <p:cNvSpPr>
            <a:spLocks noGrp="1"/>
          </p:cNvSpPr>
          <p:nvPr>
            <p:ph type="body" idx="1"/>
          </p:nvPr>
        </p:nvSpPr>
        <p:spPr>
          <a:noFill/>
        </p:spPr>
        <p:txBody>
          <a:bodyPr/>
          <a:lstStyle/>
          <a:p>
            <a:endParaRPr lang="es-US">
              <a:latin typeface="Arial" panose="020B0604020202020204" pitchFamily="34" charset="0"/>
              <a:cs typeface="Arial" panose="020B0604020202020204" pitchFamily="34" charset="0"/>
            </a:endParaRPr>
          </a:p>
        </p:txBody>
      </p:sp>
      <p:sp>
        <p:nvSpPr>
          <p:cNvPr id="47108" name="Marcador de número de diapositiva 3"/>
          <p:cNvSpPr>
            <a:spLocks noGrp="1"/>
          </p:cNvSpPr>
          <p:nvPr>
            <p:ph type="sldNum" sz="quarter" idx="5"/>
          </p:nvPr>
        </p:nvSpPr>
        <p:spPr>
          <a:noFill/>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950E7602-860B-4A8B-B97E-5DFAECE07180}" type="slidenum">
              <a:rPr lang="es-ES" sz="1200" smtClean="0"/>
              <a:pPr/>
              <a:t>2</a:t>
            </a:fld>
            <a:endParaRPr lang="es-ES" sz="1200"/>
          </a:p>
        </p:txBody>
      </p:sp>
    </p:spTree>
    <p:extLst>
      <p:ext uri="{BB962C8B-B14F-4D97-AF65-F5344CB8AC3E}">
        <p14:creationId xmlns:p14="http://schemas.microsoft.com/office/powerpoint/2010/main" val="369666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185605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428945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126596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p:txBody>
          <a:bodyPr/>
          <a:lstStyle>
            <a:lvl1pPr>
              <a:defRPr/>
            </a:lvl1pPr>
          </a:lstStyle>
          <a:p>
            <a:pPr>
              <a:defRPr/>
            </a:pPr>
            <a:fld id="{D6EA05BE-F77C-4EF3-9EAF-AEDE6CDD785A}" type="slidenum">
              <a:rPr/>
              <a:pPr>
                <a:defRPr/>
              </a:pPr>
              <a:t>‹Nº›</a:t>
            </a:fld>
            <a:endParaRPr/>
          </a:p>
        </p:txBody>
      </p:sp>
    </p:spTree>
    <p:extLst>
      <p:ext uri="{BB962C8B-B14F-4D97-AF65-F5344CB8AC3E}">
        <p14:creationId xmlns:p14="http://schemas.microsoft.com/office/powerpoint/2010/main" val="34363551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425263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7837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C24FE2C3-D7A3-4DA7-A16A-FD16088EEB9D}" type="datetimeFigureOut">
              <a:rPr lang="es-US" smtClean="0"/>
              <a:t>7/9/2021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60692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C24FE2C3-D7A3-4DA7-A16A-FD16088EEB9D}" type="datetimeFigureOut">
              <a:rPr lang="es-US" smtClean="0"/>
              <a:t>7/9/2021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399145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C24FE2C3-D7A3-4DA7-A16A-FD16088EEB9D}" type="datetimeFigureOut">
              <a:rPr lang="es-US" smtClean="0"/>
              <a:t>7/9/2021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152315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4FE2C3-D7A3-4DA7-A16A-FD16088EEB9D}" type="datetimeFigureOut">
              <a:rPr lang="es-US" smtClean="0"/>
              <a:t>7/9/2021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289457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4FE2C3-D7A3-4DA7-A16A-FD16088EEB9D}" type="datetimeFigureOut">
              <a:rPr lang="es-US" smtClean="0"/>
              <a:t>7/9/2021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21321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4FE2C3-D7A3-4DA7-A16A-FD16088EEB9D}" type="datetimeFigureOut">
              <a:rPr lang="es-US" smtClean="0"/>
              <a:t>7/9/2021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261238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FE2C3-D7A3-4DA7-A16A-FD16088EEB9D}" type="datetimeFigureOut">
              <a:rPr lang="es-US" smtClean="0"/>
              <a:t>7/9/2021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EE39A-BF59-479D-B870-3A2A48265AEA}" type="slidenum">
              <a:rPr lang="es-US" smtClean="0"/>
              <a:t>‹Nº›</a:t>
            </a:fld>
            <a:endParaRPr lang="es-US"/>
          </a:p>
        </p:txBody>
      </p:sp>
    </p:spTree>
    <p:extLst>
      <p:ext uri="{BB962C8B-B14F-4D97-AF65-F5344CB8AC3E}">
        <p14:creationId xmlns:p14="http://schemas.microsoft.com/office/powerpoint/2010/main" val="280595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Texto&#10;&#10;Descripción generada automáticamente">
            <a:extLst>
              <a:ext uri="{FF2B5EF4-FFF2-40B4-BE49-F238E27FC236}">
                <a16:creationId xmlns:a16="http://schemas.microsoft.com/office/drawing/2014/main" id="{E2840C35-4353-440D-8964-4D30B61C6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196" y="1123527"/>
            <a:ext cx="9745603" cy="4604800"/>
          </a:xfrm>
          <a:prstGeom prst="rect">
            <a:avLst/>
          </a:prstGeom>
        </p:spPr>
      </p:pic>
    </p:spTree>
    <p:extLst>
      <p:ext uri="{BB962C8B-B14F-4D97-AF65-F5344CB8AC3E}">
        <p14:creationId xmlns:p14="http://schemas.microsoft.com/office/powerpoint/2010/main" val="26962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Marcador de contenido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26393" y="0"/>
            <a:ext cx="9175254" cy="6882812"/>
          </a:xfrm>
          <a:prstGeom prst="rect">
            <a:avLst/>
          </a:prstGeom>
        </p:spPr>
      </p:pic>
      <p:sp>
        <p:nvSpPr>
          <p:cNvPr id="9" name="3 Rectángulo"/>
          <p:cNvSpPr>
            <a:spLocks noChangeArrowheads="1"/>
          </p:cNvSpPr>
          <p:nvPr/>
        </p:nvSpPr>
        <p:spPr bwMode="auto">
          <a:xfrm>
            <a:off x="0" y="0"/>
            <a:ext cx="3526393" cy="5943165"/>
          </a:xfrm>
          <a:prstGeom prst="rect">
            <a:avLst/>
          </a:prstGeom>
          <a:solidFill>
            <a:schemeClr val="tx1"/>
          </a:solidFill>
          <a:ln w="1905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AU" sz="3100" b="1" dirty="0">
                <a:solidFill>
                  <a:schemeClr val="bg1"/>
                </a:solidFill>
                <a:effectLst/>
                <a:ea typeface="Calibri" panose="020F0502020204030204" pitchFamily="34" charset="0"/>
              </a:rPr>
              <a:t>International Forum on the Lay Marist Vocation</a:t>
            </a:r>
            <a:endParaRPr lang="it-IT" sz="3100" dirty="0">
              <a:solidFill>
                <a:schemeClr val="bg1"/>
              </a:solidFill>
              <a:effectLst/>
              <a:ea typeface="Calibri" panose="020F0502020204030204" pitchFamily="34" charset="0"/>
            </a:endParaRPr>
          </a:p>
          <a:p>
            <a:pPr algn="ctr">
              <a:buNone/>
            </a:pPr>
            <a:endParaRPr lang="es-ES" b="1" dirty="0">
              <a:solidFill>
                <a:srgbClr val="FFFF00"/>
              </a:solidFill>
            </a:endParaRPr>
          </a:p>
          <a:p>
            <a:pPr algn="ctr">
              <a:buNone/>
            </a:pPr>
            <a:r>
              <a:rPr lang="en-US" b="1" dirty="0">
                <a:solidFill>
                  <a:srgbClr val="FFFF00"/>
                </a:solidFill>
              </a:rPr>
              <a:t>WELCOMING, NURTURING, LIVING AND SHARING OUR VOCATION</a:t>
            </a:r>
          </a:p>
          <a:p>
            <a:pPr algn="ctr">
              <a:buNone/>
            </a:pPr>
            <a:endParaRPr lang="en-US" b="1" dirty="0">
              <a:solidFill>
                <a:srgbClr val="FFFF00"/>
              </a:solidFill>
            </a:endParaRPr>
          </a:p>
          <a:p>
            <a:pPr algn="ctr">
              <a:buNone/>
            </a:pPr>
            <a:r>
              <a:rPr lang="en-US" sz="2000" b="1" i="1" dirty="0">
                <a:solidFill>
                  <a:schemeClr val="bg1"/>
                </a:solidFill>
              </a:rPr>
              <a:t>"Your sons and daughters shall prophesy" (Joel 3, 1)</a:t>
            </a:r>
            <a:endParaRPr lang="es-ES" sz="2600" b="1" dirty="0">
              <a:solidFill>
                <a:schemeClr val="bg1"/>
              </a:solidFill>
            </a:endParaRPr>
          </a:p>
        </p:txBody>
      </p:sp>
    </p:spTree>
    <p:extLst>
      <p:ext uri="{BB962C8B-B14F-4D97-AF65-F5344CB8AC3E}">
        <p14:creationId xmlns:p14="http://schemas.microsoft.com/office/powerpoint/2010/main" val="338974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011591" y="188798"/>
            <a:ext cx="8442963" cy="753895"/>
          </a:xfrm>
          <a:solidFill>
            <a:srgbClr val="99FF99"/>
          </a:solidFill>
          <a:ln w="28575">
            <a:solidFill>
              <a:srgbClr val="FF0000"/>
            </a:solidFill>
            <a:miter lim="800000"/>
            <a:headEnd/>
            <a:tailEnd/>
          </a:ln>
        </p:spPr>
        <p:txBody>
          <a:bodyPr anchor="ctr">
            <a:normAutofit/>
          </a:bodyPr>
          <a:lstStyle/>
          <a:p>
            <a:r>
              <a:rPr lang="en-US" sz="3200" b="1" dirty="0">
                <a:latin typeface="+mn-lt"/>
              </a:rPr>
              <a:t>The objectives we want to achieve</a:t>
            </a:r>
          </a:p>
        </p:txBody>
      </p:sp>
      <p:sp>
        <p:nvSpPr>
          <p:cNvPr id="7" name="Rectangle 2"/>
          <p:cNvSpPr txBox="1">
            <a:spLocks noChangeArrowheads="1"/>
          </p:cNvSpPr>
          <p:nvPr/>
        </p:nvSpPr>
        <p:spPr>
          <a:xfrm>
            <a:off x="572924" y="1059831"/>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3000" dirty="0">
                <a:latin typeface="+mn-lt"/>
              </a:rPr>
              <a:t>To deepen our understanding of the </a:t>
            </a:r>
            <a:r>
              <a:rPr lang="en-US" sz="3000" b="1" dirty="0">
                <a:latin typeface="+mn-lt"/>
              </a:rPr>
              <a:t>Marist vocation </a:t>
            </a:r>
            <a:r>
              <a:rPr lang="en-US" sz="3000" dirty="0">
                <a:latin typeface="+mn-lt"/>
              </a:rPr>
              <a:t>with particular emphasis on the lay Marist vocation. </a:t>
            </a:r>
            <a:endParaRPr lang="es-US" sz="2500" i="1" dirty="0">
              <a:solidFill>
                <a:srgbClr val="FF0000"/>
              </a:solidFill>
              <a:latin typeface="+mn-lt"/>
            </a:endParaRPr>
          </a:p>
        </p:txBody>
      </p:sp>
      <p:sp>
        <p:nvSpPr>
          <p:cNvPr id="8" name="Rectangle 2"/>
          <p:cNvSpPr txBox="1">
            <a:spLocks noChangeArrowheads="1"/>
          </p:cNvSpPr>
          <p:nvPr/>
        </p:nvSpPr>
        <p:spPr>
          <a:xfrm>
            <a:off x="572924" y="2415199"/>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3000" dirty="0">
                <a:latin typeface="+mn-lt"/>
              </a:rPr>
              <a:t>To review and offer </a:t>
            </a:r>
            <a:r>
              <a:rPr lang="en-US" sz="3000" b="1" dirty="0">
                <a:latin typeface="+mn-lt"/>
              </a:rPr>
              <a:t>formation and mentoring pathways </a:t>
            </a:r>
            <a:r>
              <a:rPr lang="en-US" sz="3000" dirty="0">
                <a:latin typeface="+mn-lt"/>
              </a:rPr>
              <a:t>for laypeople to grow in their vocation. </a:t>
            </a:r>
            <a:endParaRPr lang="es-US" sz="2500" i="1" dirty="0">
              <a:solidFill>
                <a:srgbClr val="FF0000"/>
              </a:solidFill>
              <a:latin typeface="+mn-lt"/>
            </a:endParaRPr>
          </a:p>
        </p:txBody>
      </p:sp>
      <p:sp>
        <p:nvSpPr>
          <p:cNvPr id="10" name="Rectangle 2"/>
          <p:cNvSpPr txBox="1">
            <a:spLocks noChangeArrowheads="1"/>
          </p:cNvSpPr>
          <p:nvPr/>
        </p:nvSpPr>
        <p:spPr>
          <a:xfrm>
            <a:off x="572924" y="3782555"/>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3000" dirty="0">
                <a:latin typeface="+mn-lt"/>
              </a:rPr>
              <a:t>To reflect on and propose </a:t>
            </a:r>
            <a:r>
              <a:rPr lang="en-US" sz="3000" b="1" dirty="0">
                <a:latin typeface="+mn-lt"/>
              </a:rPr>
              <a:t>possible ways of making a formal commitment </a:t>
            </a:r>
            <a:r>
              <a:rPr lang="en-US" sz="3000" dirty="0">
                <a:latin typeface="+mn-lt"/>
              </a:rPr>
              <a:t>to the Marist charism.</a:t>
            </a:r>
            <a:r>
              <a:rPr lang="es-ES" sz="3000" dirty="0">
                <a:latin typeface="+mn-lt"/>
              </a:rPr>
              <a:t> </a:t>
            </a:r>
            <a:endParaRPr lang="es-US" sz="2500" i="1" dirty="0">
              <a:solidFill>
                <a:srgbClr val="FF0000"/>
              </a:solidFill>
              <a:latin typeface="+mn-lt"/>
            </a:endParaRPr>
          </a:p>
        </p:txBody>
      </p:sp>
      <p:sp>
        <p:nvSpPr>
          <p:cNvPr id="11" name="Rectangle 2"/>
          <p:cNvSpPr txBox="1">
            <a:spLocks noChangeArrowheads="1"/>
          </p:cNvSpPr>
          <p:nvPr/>
        </p:nvSpPr>
        <p:spPr>
          <a:xfrm>
            <a:off x="572924" y="5201074"/>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3000" dirty="0">
                <a:latin typeface="+mn-lt"/>
              </a:rPr>
              <a:t>To know, reflect, explore and </a:t>
            </a:r>
            <a:r>
              <a:rPr lang="en-US" sz="3000" b="1" dirty="0">
                <a:latin typeface="+mn-lt"/>
              </a:rPr>
              <a:t>propose possibilities of juridical structures (civil and canonical)</a:t>
            </a:r>
            <a:r>
              <a:rPr lang="en-US" sz="3000" dirty="0">
                <a:latin typeface="+mn-lt"/>
              </a:rPr>
              <a:t> for Marist laypeople</a:t>
            </a:r>
            <a:endParaRPr lang="es-US" sz="2500" i="1" dirty="0">
              <a:solidFill>
                <a:srgbClr val="FF0000"/>
              </a:solidFill>
              <a:latin typeface="+mn-lt"/>
            </a:endParaRPr>
          </a:p>
        </p:txBody>
      </p:sp>
    </p:spTree>
    <p:extLst>
      <p:ext uri="{BB962C8B-B14F-4D97-AF65-F5344CB8AC3E}">
        <p14:creationId xmlns:p14="http://schemas.microsoft.com/office/powerpoint/2010/main" val="5679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flipH="1">
            <a:off x="6592858" y="2539745"/>
            <a:ext cx="5462601" cy="4114799"/>
          </a:xfrm>
          <a:prstGeom prst="rect">
            <a:avLst/>
          </a:prstGeom>
        </p:spPr>
      </p:pic>
      <p:pic>
        <p:nvPicPr>
          <p:cNvPr id="4" name="Imagen 3"/>
          <p:cNvPicPr>
            <a:picLocks noChangeAspect="1"/>
          </p:cNvPicPr>
          <p:nvPr/>
        </p:nvPicPr>
        <p:blipFill>
          <a:blip r:embed="rId2"/>
          <a:stretch>
            <a:fillRect/>
          </a:stretch>
        </p:blipFill>
        <p:spPr>
          <a:xfrm>
            <a:off x="1601761" y="2539745"/>
            <a:ext cx="4998613" cy="4114799"/>
          </a:xfrm>
          <a:prstGeom prst="rect">
            <a:avLst/>
          </a:prstGeom>
        </p:spPr>
      </p:pic>
      <p:pic>
        <p:nvPicPr>
          <p:cNvPr id="6" name="Imagen 5"/>
          <p:cNvPicPr>
            <a:picLocks noChangeAspect="1"/>
          </p:cNvPicPr>
          <p:nvPr/>
        </p:nvPicPr>
        <p:blipFill>
          <a:blip r:embed="rId3"/>
          <a:stretch>
            <a:fillRect/>
          </a:stretch>
        </p:blipFill>
        <p:spPr>
          <a:xfrm>
            <a:off x="1224184" y="4122426"/>
            <a:ext cx="384016" cy="1091094"/>
          </a:xfrm>
          <a:prstGeom prst="rect">
            <a:avLst/>
          </a:prstGeom>
        </p:spPr>
      </p:pic>
      <p:pic>
        <p:nvPicPr>
          <p:cNvPr id="7" name="Imagen 6"/>
          <p:cNvPicPr>
            <a:picLocks noChangeAspect="1"/>
          </p:cNvPicPr>
          <p:nvPr/>
        </p:nvPicPr>
        <p:blipFill>
          <a:blip r:embed="rId3"/>
          <a:stretch>
            <a:fillRect/>
          </a:stretch>
        </p:blipFill>
        <p:spPr>
          <a:xfrm flipH="1">
            <a:off x="818781" y="4122426"/>
            <a:ext cx="404713" cy="1091094"/>
          </a:xfrm>
          <a:prstGeom prst="rect">
            <a:avLst/>
          </a:prstGeom>
        </p:spPr>
      </p:pic>
      <p:pic>
        <p:nvPicPr>
          <p:cNvPr id="8" name="Imagen 7"/>
          <p:cNvPicPr>
            <a:picLocks noChangeAspect="1"/>
          </p:cNvPicPr>
          <p:nvPr/>
        </p:nvPicPr>
        <p:blipFill>
          <a:blip r:embed="rId3"/>
          <a:stretch>
            <a:fillRect/>
          </a:stretch>
        </p:blipFill>
        <p:spPr>
          <a:xfrm>
            <a:off x="459027" y="4122426"/>
            <a:ext cx="384016" cy="1091094"/>
          </a:xfrm>
          <a:prstGeom prst="rect">
            <a:avLst/>
          </a:prstGeom>
        </p:spPr>
      </p:pic>
      <p:pic>
        <p:nvPicPr>
          <p:cNvPr id="9" name="Imagen 8"/>
          <p:cNvPicPr>
            <a:picLocks noChangeAspect="1"/>
          </p:cNvPicPr>
          <p:nvPr/>
        </p:nvPicPr>
        <p:blipFill>
          <a:blip r:embed="rId3"/>
          <a:stretch>
            <a:fillRect/>
          </a:stretch>
        </p:blipFill>
        <p:spPr>
          <a:xfrm rot="518029">
            <a:off x="10303917" y="2856134"/>
            <a:ext cx="384016" cy="1091094"/>
          </a:xfrm>
          <a:prstGeom prst="rect">
            <a:avLst/>
          </a:prstGeom>
        </p:spPr>
      </p:pic>
      <p:pic>
        <p:nvPicPr>
          <p:cNvPr id="10" name="Imagen 9"/>
          <p:cNvPicPr>
            <a:picLocks noChangeAspect="1"/>
          </p:cNvPicPr>
          <p:nvPr/>
        </p:nvPicPr>
        <p:blipFill>
          <a:blip r:embed="rId3"/>
          <a:stretch>
            <a:fillRect/>
          </a:stretch>
        </p:blipFill>
        <p:spPr>
          <a:xfrm rot="236289">
            <a:off x="10662725" y="2878776"/>
            <a:ext cx="384016" cy="1091094"/>
          </a:xfrm>
          <a:prstGeom prst="rect">
            <a:avLst/>
          </a:prstGeom>
        </p:spPr>
      </p:pic>
      <p:pic>
        <p:nvPicPr>
          <p:cNvPr id="11" name="Imagen 10"/>
          <p:cNvPicPr>
            <a:picLocks noChangeAspect="1"/>
          </p:cNvPicPr>
          <p:nvPr/>
        </p:nvPicPr>
        <p:blipFill>
          <a:blip r:embed="rId3"/>
          <a:stretch>
            <a:fillRect/>
          </a:stretch>
        </p:blipFill>
        <p:spPr>
          <a:xfrm>
            <a:off x="11353214" y="2892873"/>
            <a:ext cx="384016" cy="1091094"/>
          </a:xfrm>
          <a:prstGeom prst="rect">
            <a:avLst/>
          </a:prstGeom>
        </p:spPr>
      </p:pic>
      <p:pic>
        <p:nvPicPr>
          <p:cNvPr id="12" name="Imagen 11"/>
          <p:cNvPicPr>
            <a:picLocks noChangeAspect="1"/>
          </p:cNvPicPr>
          <p:nvPr/>
        </p:nvPicPr>
        <p:blipFill>
          <a:blip r:embed="rId3"/>
          <a:stretch>
            <a:fillRect/>
          </a:stretch>
        </p:blipFill>
        <p:spPr>
          <a:xfrm rot="289223">
            <a:off x="10989821" y="2894865"/>
            <a:ext cx="384016" cy="1091094"/>
          </a:xfrm>
          <a:prstGeom prst="rect">
            <a:avLst/>
          </a:prstGeom>
        </p:spPr>
      </p:pic>
      <p:pic>
        <p:nvPicPr>
          <p:cNvPr id="13" name="Imagen 12"/>
          <p:cNvPicPr>
            <a:picLocks noChangeAspect="1"/>
          </p:cNvPicPr>
          <p:nvPr/>
        </p:nvPicPr>
        <p:blipFill>
          <a:blip r:embed="rId3"/>
          <a:stretch>
            <a:fillRect/>
          </a:stretch>
        </p:blipFill>
        <p:spPr>
          <a:xfrm rot="21400564">
            <a:off x="11712280" y="2863786"/>
            <a:ext cx="384016" cy="1091094"/>
          </a:xfrm>
          <a:prstGeom prst="rect">
            <a:avLst/>
          </a:prstGeom>
        </p:spPr>
      </p:pic>
      <p:pic>
        <p:nvPicPr>
          <p:cNvPr id="14" name="Imagen 13"/>
          <p:cNvPicPr>
            <a:picLocks noChangeAspect="1"/>
          </p:cNvPicPr>
          <p:nvPr/>
        </p:nvPicPr>
        <p:blipFill>
          <a:blip r:embed="rId4"/>
          <a:stretch>
            <a:fillRect/>
          </a:stretch>
        </p:blipFill>
        <p:spPr>
          <a:xfrm>
            <a:off x="10798631" y="3714028"/>
            <a:ext cx="1256827" cy="1220397"/>
          </a:xfrm>
          <a:prstGeom prst="rect">
            <a:avLst/>
          </a:prstGeom>
        </p:spPr>
      </p:pic>
      <p:pic>
        <p:nvPicPr>
          <p:cNvPr id="17" name="Imagen 16"/>
          <p:cNvPicPr>
            <a:picLocks noChangeAspect="1"/>
          </p:cNvPicPr>
          <p:nvPr/>
        </p:nvPicPr>
        <p:blipFill>
          <a:blip r:embed="rId4"/>
          <a:stretch>
            <a:fillRect/>
          </a:stretch>
        </p:blipFill>
        <p:spPr>
          <a:xfrm>
            <a:off x="10464903" y="3760896"/>
            <a:ext cx="420589" cy="723823"/>
          </a:xfrm>
          <a:prstGeom prst="rect">
            <a:avLst/>
          </a:prstGeom>
        </p:spPr>
      </p:pic>
      <p:sp>
        <p:nvSpPr>
          <p:cNvPr id="19" name="Rectángulo redondeado 18"/>
          <p:cNvSpPr>
            <a:spLocks noChangeArrowheads="1"/>
          </p:cNvSpPr>
          <p:nvPr/>
        </p:nvSpPr>
        <p:spPr bwMode="auto">
          <a:xfrm>
            <a:off x="400127" y="4835497"/>
            <a:ext cx="1351204" cy="947564"/>
          </a:xfrm>
          <a:prstGeom prst="roundRect">
            <a:avLst>
              <a:gd name="adj" fmla="val 16667"/>
            </a:avLst>
          </a:prstGeom>
          <a:blipFill>
            <a:blip r:embed="rId5"/>
            <a:tile tx="0" ty="0" sx="100000" sy="100000" flip="none" algn="tl"/>
          </a:blip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200" b="1" dirty="0"/>
              <a:t>STAGE </a:t>
            </a:r>
          </a:p>
          <a:p>
            <a:pPr algn="ctr">
              <a:spcBef>
                <a:spcPct val="0"/>
              </a:spcBef>
              <a:buNone/>
              <a:defRPr/>
            </a:pPr>
            <a:r>
              <a:rPr lang="es-MX" sz="1200" b="1" dirty="0"/>
              <a:t>PREPARATION</a:t>
            </a:r>
          </a:p>
          <a:p>
            <a:pPr algn="ctr">
              <a:spcBef>
                <a:spcPct val="0"/>
              </a:spcBef>
              <a:buNone/>
              <a:defRPr/>
            </a:pPr>
            <a:r>
              <a:rPr lang="es-MX" sz="1200" b="1" dirty="0" err="1">
                <a:solidFill>
                  <a:srgbClr val="FF0000"/>
                </a:solidFill>
              </a:rPr>
              <a:t>Since</a:t>
            </a:r>
            <a:r>
              <a:rPr lang="es-MX" sz="1200" b="1" dirty="0">
                <a:solidFill>
                  <a:srgbClr val="FF0000"/>
                </a:solidFill>
              </a:rPr>
              <a:t> </a:t>
            </a:r>
          </a:p>
          <a:p>
            <a:pPr algn="ctr">
              <a:spcBef>
                <a:spcPct val="0"/>
              </a:spcBef>
              <a:buNone/>
              <a:defRPr/>
            </a:pPr>
            <a:r>
              <a:rPr lang="es-MX" sz="1200" b="1" dirty="0">
                <a:solidFill>
                  <a:srgbClr val="FF0000"/>
                </a:solidFill>
              </a:rPr>
              <a:t>October2020</a:t>
            </a:r>
          </a:p>
        </p:txBody>
      </p:sp>
      <p:sp>
        <p:nvSpPr>
          <p:cNvPr id="21" name="Rectángulo redondeado 20"/>
          <p:cNvSpPr>
            <a:spLocks noChangeArrowheads="1"/>
          </p:cNvSpPr>
          <p:nvPr/>
        </p:nvSpPr>
        <p:spPr bwMode="auto">
          <a:xfrm>
            <a:off x="1692096" y="5797745"/>
            <a:ext cx="8933613" cy="575166"/>
          </a:xfrm>
          <a:prstGeom prst="roundRect">
            <a:avLst>
              <a:gd name="adj" fmla="val 16667"/>
            </a:avLst>
          </a:prstGeom>
          <a:solidFill>
            <a:srgbClr val="C000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800" b="1" dirty="0">
                <a:solidFill>
                  <a:srgbClr val="FFFF00"/>
                </a:solidFill>
                <a:latin typeface="+mn-lt"/>
              </a:rPr>
              <a:t>SEC. LAY PEOPLE: </a:t>
            </a:r>
            <a:r>
              <a:rPr lang="en-US" sz="1800" b="1" dirty="0">
                <a:solidFill>
                  <a:schemeClr val="bg1"/>
                </a:solidFill>
                <a:latin typeface="+mn-lt"/>
              </a:rPr>
              <a:t>PERMANENT VIRTUAL ACCOMPANIMENT  TO THE ADMINISTRATIVE UNITS</a:t>
            </a:r>
            <a:endParaRPr lang="es-MX" sz="1800" b="1" i="1" dirty="0">
              <a:solidFill>
                <a:schemeClr val="bg1"/>
              </a:solidFill>
              <a:latin typeface="+mn-lt"/>
            </a:endParaRPr>
          </a:p>
        </p:txBody>
      </p:sp>
      <p:sp>
        <p:nvSpPr>
          <p:cNvPr id="24" name="Rectángulo redondeado 23"/>
          <p:cNvSpPr>
            <a:spLocks noChangeArrowheads="1"/>
          </p:cNvSpPr>
          <p:nvPr/>
        </p:nvSpPr>
        <p:spPr bwMode="auto">
          <a:xfrm>
            <a:off x="3321759" y="1300301"/>
            <a:ext cx="2256424" cy="959830"/>
          </a:xfrm>
          <a:prstGeom prst="roundRect">
            <a:avLst>
              <a:gd name="adj" fmla="val 16667"/>
            </a:avLst>
          </a:prstGeom>
          <a:solidFill>
            <a:srgbClr val="FFFF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MX" sz="1300" b="1" dirty="0"/>
              <a:t>3 STAGE</a:t>
            </a:r>
          </a:p>
          <a:p>
            <a:pPr algn="ctr">
              <a:spcBef>
                <a:spcPct val="0"/>
              </a:spcBef>
              <a:buNone/>
              <a:defRPr/>
            </a:pPr>
            <a:r>
              <a:rPr lang="es-MX" sz="1300" b="1" dirty="0"/>
              <a:t>International </a:t>
            </a:r>
            <a:r>
              <a:rPr lang="es-MX" sz="1300" b="1" dirty="0" err="1"/>
              <a:t>Forum</a:t>
            </a:r>
            <a:r>
              <a:rPr lang="es-MX" sz="1300" b="1" dirty="0"/>
              <a:t> </a:t>
            </a:r>
          </a:p>
          <a:p>
            <a:pPr algn="ctr">
              <a:spcBef>
                <a:spcPct val="0"/>
              </a:spcBef>
              <a:buNone/>
              <a:defRPr/>
            </a:pPr>
            <a:r>
              <a:rPr lang="es-MX" sz="1300" b="1" dirty="0"/>
              <a:t>in </a:t>
            </a:r>
            <a:r>
              <a:rPr lang="es-MX" sz="1300" b="1" dirty="0" err="1"/>
              <a:t>Person</a:t>
            </a:r>
            <a:endParaRPr lang="es-MX" sz="1300" b="1" dirty="0"/>
          </a:p>
          <a:p>
            <a:pPr algn="ctr">
              <a:spcBef>
                <a:spcPct val="0"/>
              </a:spcBef>
              <a:buNone/>
              <a:defRPr/>
            </a:pPr>
            <a:r>
              <a:rPr lang="es-MX" sz="1300" i="1" dirty="0" err="1">
                <a:solidFill>
                  <a:srgbClr val="0000CC"/>
                </a:solidFill>
              </a:rPr>
              <a:t>November</a:t>
            </a:r>
            <a:r>
              <a:rPr lang="es-MX" sz="1300" i="1" dirty="0">
                <a:solidFill>
                  <a:srgbClr val="0000CC"/>
                </a:solidFill>
              </a:rPr>
              <a:t> 2022</a:t>
            </a:r>
            <a:endParaRPr lang="es-MX" sz="1300" i="1" strike="sngStrike" dirty="0">
              <a:solidFill>
                <a:srgbClr val="0000CC"/>
              </a:solidFill>
            </a:endParaRPr>
          </a:p>
        </p:txBody>
      </p:sp>
      <p:sp>
        <p:nvSpPr>
          <p:cNvPr id="25" name="Rectángulo redondeado 24"/>
          <p:cNvSpPr>
            <a:spLocks noChangeArrowheads="1"/>
          </p:cNvSpPr>
          <p:nvPr/>
        </p:nvSpPr>
        <p:spPr bwMode="auto">
          <a:xfrm>
            <a:off x="5768314" y="2534205"/>
            <a:ext cx="2140911" cy="1927616"/>
          </a:xfrm>
          <a:prstGeom prst="roundRect">
            <a:avLst>
              <a:gd name="adj" fmla="val 16667"/>
            </a:avLst>
          </a:prstGeom>
          <a:solidFill>
            <a:srgbClr val="FFFF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4 STAGE</a:t>
            </a:r>
          </a:p>
          <a:p>
            <a:pPr algn="ctr">
              <a:spcBef>
                <a:spcPct val="0"/>
              </a:spcBef>
              <a:buNone/>
              <a:defRPr/>
            </a:pPr>
            <a:r>
              <a:rPr lang="en-US" sz="1300" b="1" dirty="0"/>
              <a:t>Reflection and analysis</a:t>
            </a:r>
          </a:p>
          <a:p>
            <a:pPr algn="ctr">
              <a:spcBef>
                <a:spcPct val="0"/>
              </a:spcBef>
              <a:buNone/>
              <a:defRPr/>
            </a:pPr>
            <a:r>
              <a:rPr lang="en-US" sz="1300" b="1" dirty="0"/>
              <a:t>(Work groups and </a:t>
            </a:r>
          </a:p>
          <a:p>
            <a:pPr algn="ctr">
              <a:spcBef>
                <a:spcPct val="0"/>
              </a:spcBef>
              <a:buNone/>
              <a:defRPr/>
            </a:pPr>
            <a:r>
              <a:rPr lang="en-US" sz="1300" b="1" dirty="0"/>
              <a:t>proposals)</a:t>
            </a:r>
          </a:p>
          <a:p>
            <a:pPr algn="ctr">
              <a:spcBef>
                <a:spcPct val="0"/>
              </a:spcBef>
              <a:buNone/>
              <a:defRPr/>
            </a:pPr>
            <a:r>
              <a:rPr lang="en-US" sz="1100" b="1" i="1" dirty="0"/>
              <a:t>Consult the Provincial </a:t>
            </a:r>
          </a:p>
          <a:p>
            <a:pPr algn="ctr">
              <a:spcBef>
                <a:spcPct val="0"/>
              </a:spcBef>
              <a:buNone/>
              <a:defRPr/>
            </a:pPr>
            <a:r>
              <a:rPr lang="en-US" sz="1100" b="1" i="1" dirty="0"/>
              <a:t>Laity Teams</a:t>
            </a:r>
          </a:p>
          <a:p>
            <a:pPr algn="ctr">
              <a:spcBef>
                <a:spcPct val="0"/>
              </a:spcBef>
              <a:buNone/>
              <a:defRPr/>
            </a:pPr>
            <a:r>
              <a:rPr lang="en-US" sz="1100" b="1" i="1" dirty="0"/>
              <a:t>if required.</a:t>
            </a:r>
            <a:r>
              <a:rPr lang="es-MX" sz="1200" b="1" dirty="0"/>
              <a:t>. </a:t>
            </a:r>
          </a:p>
          <a:p>
            <a:pPr algn="ctr">
              <a:spcBef>
                <a:spcPct val="0"/>
              </a:spcBef>
              <a:buNone/>
              <a:defRPr/>
            </a:pPr>
            <a:r>
              <a:rPr lang="es-MX" sz="1300" i="1" dirty="0" err="1">
                <a:solidFill>
                  <a:srgbClr val="0000CC"/>
                </a:solidFill>
              </a:rPr>
              <a:t>December</a:t>
            </a:r>
            <a:r>
              <a:rPr lang="es-MX" sz="1300" i="1" dirty="0">
                <a:solidFill>
                  <a:srgbClr val="0000CC"/>
                </a:solidFill>
              </a:rPr>
              <a:t> 2022 </a:t>
            </a:r>
          </a:p>
          <a:p>
            <a:pPr algn="ctr">
              <a:spcBef>
                <a:spcPct val="0"/>
              </a:spcBef>
              <a:buNone/>
              <a:defRPr/>
            </a:pPr>
            <a:r>
              <a:rPr lang="es-MX" sz="1300" i="1" dirty="0" err="1">
                <a:solidFill>
                  <a:srgbClr val="0000CC"/>
                </a:solidFill>
              </a:rPr>
              <a:t>to</a:t>
            </a:r>
            <a:r>
              <a:rPr lang="es-MX" sz="1300" i="1" dirty="0">
                <a:solidFill>
                  <a:srgbClr val="0000CC"/>
                </a:solidFill>
              </a:rPr>
              <a:t> June 2024</a:t>
            </a:r>
          </a:p>
        </p:txBody>
      </p:sp>
      <p:sp>
        <p:nvSpPr>
          <p:cNvPr id="26" name="Rectángulo redondeado 25"/>
          <p:cNvSpPr>
            <a:spLocks noChangeArrowheads="1"/>
          </p:cNvSpPr>
          <p:nvPr/>
        </p:nvSpPr>
        <p:spPr bwMode="auto">
          <a:xfrm>
            <a:off x="8061165" y="1285458"/>
            <a:ext cx="2165683" cy="959830"/>
          </a:xfrm>
          <a:prstGeom prst="roundRect">
            <a:avLst>
              <a:gd name="adj" fmla="val 16667"/>
            </a:avLst>
          </a:prstGeom>
          <a:solidFill>
            <a:srgbClr val="FFFF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5 STAGE</a:t>
            </a:r>
          </a:p>
          <a:p>
            <a:pPr algn="ctr">
              <a:spcBef>
                <a:spcPct val="0"/>
              </a:spcBef>
              <a:buNone/>
              <a:defRPr/>
            </a:pPr>
            <a:r>
              <a:rPr lang="es-MX" sz="1300" b="1" dirty="0"/>
              <a:t>International </a:t>
            </a:r>
            <a:r>
              <a:rPr lang="es-MX" sz="1300" b="1" dirty="0" err="1"/>
              <a:t>Forum</a:t>
            </a:r>
            <a:endParaRPr lang="es-MX" sz="1300" b="1" dirty="0"/>
          </a:p>
          <a:p>
            <a:pPr algn="ctr">
              <a:spcBef>
                <a:spcPct val="0"/>
              </a:spcBef>
              <a:buNone/>
              <a:defRPr/>
            </a:pPr>
            <a:r>
              <a:rPr lang="es-MX" sz="1300" b="1" dirty="0"/>
              <a:t>Virtual</a:t>
            </a:r>
          </a:p>
          <a:p>
            <a:pPr algn="ctr">
              <a:spcBef>
                <a:spcPct val="0"/>
              </a:spcBef>
              <a:buNone/>
              <a:defRPr/>
            </a:pPr>
            <a:r>
              <a:rPr lang="es-MX" sz="1300" i="1" dirty="0" err="1">
                <a:solidFill>
                  <a:srgbClr val="0000CC"/>
                </a:solidFill>
              </a:rPr>
              <a:t>November</a:t>
            </a:r>
            <a:r>
              <a:rPr lang="es-MX" sz="1300" i="1" dirty="0">
                <a:solidFill>
                  <a:srgbClr val="0000CC"/>
                </a:solidFill>
              </a:rPr>
              <a:t> 2024</a:t>
            </a:r>
          </a:p>
        </p:txBody>
      </p:sp>
      <p:sp>
        <p:nvSpPr>
          <p:cNvPr id="27" name="Rectángulo redondeado 26"/>
          <p:cNvSpPr>
            <a:spLocks noChangeArrowheads="1"/>
          </p:cNvSpPr>
          <p:nvPr/>
        </p:nvSpPr>
        <p:spPr bwMode="auto">
          <a:xfrm>
            <a:off x="10240267" y="2206425"/>
            <a:ext cx="1462574" cy="1488732"/>
          </a:xfrm>
          <a:prstGeom prst="roundRect">
            <a:avLst>
              <a:gd name="adj" fmla="val 16667"/>
            </a:avLst>
          </a:prstGeom>
          <a:solidFill>
            <a:schemeClr val="accent6">
              <a:lumMod val="60000"/>
              <a:lumOff val="40000"/>
            </a:schemeClr>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CONCLUDING </a:t>
            </a:r>
          </a:p>
          <a:p>
            <a:pPr algn="ctr">
              <a:spcBef>
                <a:spcPct val="0"/>
              </a:spcBef>
              <a:buNone/>
              <a:defRPr/>
            </a:pPr>
            <a:r>
              <a:rPr lang="es-MX" sz="1300" b="1" dirty="0"/>
              <a:t>DOCUMENT</a:t>
            </a:r>
          </a:p>
          <a:p>
            <a:pPr algn="ctr">
              <a:spcBef>
                <a:spcPct val="0"/>
              </a:spcBef>
              <a:buNone/>
              <a:defRPr/>
            </a:pPr>
            <a:r>
              <a:rPr lang="en-US" sz="1300" i="1" dirty="0"/>
              <a:t>Presentation to </a:t>
            </a:r>
          </a:p>
          <a:p>
            <a:pPr algn="ctr">
              <a:spcBef>
                <a:spcPct val="0"/>
              </a:spcBef>
              <a:buNone/>
              <a:defRPr/>
            </a:pPr>
            <a:r>
              <a:rPr lang="en-US" sz="1300" i="1" dirty="0"/>
              <a:t>the General </a:t>
            </a:r>
          </a:p>
          <a:p>
            <a:pPr algn="ctr">
              <a:spcBef>
                <a:spcPct val="0"/>
              </a:spcBef>
              <a:buNone/>
              <a:defRPr/>
            </a:pPr>
            <a:r>
              <a:rPr lang="en-US" sz="1300" i="1" dirty="0"/>
              <a:t>Council and </a:t>
            </a:r>
          </a:p>
          <a:p>
            <a:pPr algn="ctr">
              <a:spcBef>
                <a:spcPct val="0"/>
              </a:spcBef>
              <a:buNone/>
              <a:defRPr/>
            </a:pPr>
            <a:r>
              <a:rPr lang="en-US" sz="1300" i="1" dirty="0"/>
              <a:t>General Chapter</a:t>
            </a:r>
            <a:endParaRPr lang="es-MX" sz="1300" i="1" dirty="0"/>
          </a:p>
        </p:txBody>
      </p:sp>
      <p:sp>
        <p:nvSpPr>
          <p:cNvPr id="28" name="Rectángulo redondeado 27"/>
          <p:cNvSpPr>
            <a:spLocks noChangeArrowheads="1"/>
          </p:cNvSpPr>
          <p:nvPr/>
        </p:nvSpPr>
        <p:spPr bwMode="auto">
          <a:xfrm>
            <a:off x="514020" y="325598"/>
            <a:ext cx="5353380" cy="575166"/>
          </a:xfrm>
          <a:prstGeom prst="roundRect">
            <a:avLst>
              <a:gd name="adj" fmla="val 16667"/>
            </a:avLst>
          </a:prstGeom>
          <a:solidFill>
            <a:schemeClr val="accent6">
              <a:lumMod val="40000"/>
              <a:lumOff val="60000"/>
            </a:schemeClr>
          </a:solidFill>
          <a:ln w="28575" algn="ctr">
            <a:solidFill>
              <a:srgbClr val="7030A0"/>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MX" sz="2000" b="1" dirty="0"/>
              <a:t>GENERAL PROCESS FORUM IN STAGES</a:t>
            </a:r>
            <a:endParaRPr lang="es-MX" sz="2000" b="1" i="1" dirty="0">
              <a:solidFill>
                <a:srgbClr val="FF0000"/>
              </a:solidFill>
            </a:endParaRPr>
          </a:p>
        </p:txBody>
      </p:sp>
      <p:sp>
        <p:nvSpPr>
          <p:cNvPr id="2" name="Cheurón 1"/>
          <p:cNvSpPr/>
          <p:nvPr/>
        </p:nvSpPr>
        <p:spPr>
          <a:xfrm>
            <a:off x="216315" y="4484719"/>
            <a:ext cx="384717" cy="388482"/>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urón 28"/>
          <p:cNvSpPr/>
          <p:nvPr/>
        </p:nvSpPr>
        <p:spPr>
          <a:xfrm>
            <a:off x="11737230" y="3168634"/>
            <a:ext cx="384717" cy="388482"/>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Llamada rectangular 31"/>
          <p:cNvSpPr/>
          <p:nvPr/>
        </p:nvSpPr>
        <p:spPr>
          <a:xfrm>
            <a:off x="400127" y="1431132"/>
            <a:ext cx="1208073" cy="651070"/>
          </a:xfrm>
          <a:prstGeom prst="wedgeRectCallout">
            <a:avLst>
              <a:gd name="adj1" fmla="val -35525"/>
              <a:gd name="adj2" fmla="val 443155"/>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err="1">
                <a:solidFill>
                  <a:schemeClr val="bg1"/>
                </a:solidFill>
              </a:rPr>
              <a:t>Keys</a:t>
            </a:r>
            <a:r>
              <a:rPr lang="es-MX" sz="2000" b="1" dirty="0">
                <a:solidFill>
                  <a:schemeClr val="bg1"/>
                </a:solidFill>
              </a:rPr>
              <a:t>: </a:t>
            </a:r>
            <a:r>
              <a:rPr lang="es-MX" sz="2000" b="1" dirty="0" err="1">
                <a:solidFill>
                  <a:schemeClr val="bg1"/>
                </a:solidFill>
              </a:rPr>
              <a:t>Process</a:t>
            </a:r>
            <a:endParaRPr lang="en-US" sz="2000" b="1" dirty="0">
              <a:solidFill>
                <a:schemeClr val="bg1"/>
              </a:solidFill>
            </a:endParaRPr>
          </a:p>
        </p:txBody>
      </p:sp>
      <p:pic>
        <p:nvPicPr>
          <p:cNvPr id="3" name="Imagen 2"/>
          <p:cNvPicPr>
            <a:picLocks noChangeAspect="1"/>
          </p:cNvPicPr>
          <p:nvPr/>
        </p:nvPicPr>
        <p:blipFill>
          <a:blip r:embed="rId6"/>
          <a:stretch>
            <a:fillRect/>
          </a:stretch>
        </p:blipFill>
        <p:spPr>
          <a:xfrm>
            <a:off x="4047103" y="2260753"/>
            <a:ext cx="925320" cy="356728"/>
          </a:xfrm>
          <a:prstGeom prst="rect">
            <a:avLst/>
          </a:prstGeom>
        </p:spPr>
      </p:pic>
      <p:pic>
        <p:nvPicPr>
          <p:cNvPr id="30" name="Imagen 29"/>
          <p:cNvPicPr>
            <a:picLocks noChangeAspect="1"/>
          </p:cNvPicPr>
          <p:nvPr/>
        </p:nvPicPr>
        <p:blipFill>
          <a:blip r:embed="rId6"/>
          <a:stretch>
            <a:fillRect/>
          </a:stretch>
        </p:blipFill>
        <p:spPr>
          <a:xfrm>
            <a:off x="8731901" y="2273453"/>
            <a:ext cx="925320" cy="356728"/>
          </a:xfrm>
          <a:prstGeom prst="rect">
            <a:avLst/>
          </a:prstGeom>
        </p:spPr>
      </p:pic>
      <p:sp>
        <p:nvSpPr>
          <p:cNvPr id="31" name="Rectángulo redondeado 30"/>
          <p:cNvSpPr>
            <a:spLocks noChangeArrowheads="1"/>
          </p:cNvSpPr>
          <p:nvPr/>
        </p:nvSpPr>
        <p:spPr bwMode="auto">
          <a:xfrm>
            <a:off x="3521155" y="4204034"/>
            <a:ext cx="2222650" cy="1009485"/>
          </a:xfrm>
          <a:prstGeom prst="roundRect">
            <a:avLst>
              <a:gd name="adj" fmla="val 16667"/>
            </a:avLst>
          </a:prstGeom>
          <a:solidFill>
            <a:srgbClr val="993300"/>
          </a:solidFill>
          <a:ln w="76200" algn="ctr">
            <a:solidFill>
              <a:srgbClr val="0000CC"/>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800" dirty="0">
                <a:solidFill>
                  <a:schemeClr val="bg1"/>
                </a:solidFill>
              </a:rPr>
              <a:t>Tiempo de diálogo </a:t>
            </a:r>
          </a:p>
          <a:p>
            <a:pPr algn="ctr">
              <a:spcBef>
                <a:spcPct val="0"/>
              </a:spcBef>
              <a:buNone/>
              <a:defRPr/>
            </a:pPr>
            <a:r>
              <a:rPr lang="es-MX" sz="1800" dirty="0">
                <a:solidFill>
                  <a:schemeClr val="bg1"/>
                </a:solidFill>
              </a:rPr>
              <a:t>y discernimiento </a:t>
            </a:r>
            <a:r>
              <a:rPr lang="es-MX" sz="1800" b="1" dirty="0">
                <a:solidFill>
                  <a:schemeClr val="bg1"/>
                </a:solidFill>
              </a:rPr>
              <a:t>en </a:t>
            </a:r>
          </a:p>
          <a:p>
            <a:pPr algn="ctr">
              <a:spcBef>
                <a:spcPct val="0"/>
              </a:spcBef>
              <a:buNone/>
              <a:defRPr/>
            </a:pPr>
            <a:r>
              <a:rPr lang="es-MX" sz="1800" b="1" dirty="0">
                <a:solidFill>
                  <a:schemeClr val="bg1"/>
                </a:solidFill>
              </a:rPr>
              <a:t>cada UA </a:t>
            </a:r>
            <a:endParaRPr lang="es-MX" sz="2000" b="1" dirty="0">
              <a:solidFill>
                <a:schemeClr val="bg1"/>
              </a:solidFill>
            </a:endParaRPr>
          </a:p>
        </p:txBody>
      </p:sp>
      <p:sp>
        <p:nvSpPr>
          <p:cNvPr id="33" name="Cerrar llave 32"/>
          <p:cNvSpPr/>
          <p:nvPr/>
        </p:nvSpPr>
        <p:spPr>
          <a:xfrm rot="2459362">
            <a:off x="2794810" y="2555696"/>
            <a:ext cx="592964" cy="3078980"/>
          </a:xfrm>
          <a:prstGeom prst="rightBrace">
            <a:avLst>
              <a:gd name="adj1" fmla="val 47926"/>
              <a:gd name="adj2" fmla="val 44118"/>
            </a:avLst>
          </a:prstGeom>
          <a:ln w="762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ángulo redondeado 33"/>
          <p:cNvSpPr>
            <a:spLocks noChangeArrowheads="1"/>
          </p:cNvSpPr>
          <p:nvPr/>
        </p:nvSpPr>
        <p:spPr bwMode="auto">
          <a:xfrm>
            <a:off x="6600374" y="287082"/>
            <a:ext cx="4616266" cy="633338"/>
          </a:xfrm>
          <a:prstGeom prst="roundRect">
            <a:avLst>
              <a:gd name="adj" fmla="val 16667"/>
            </a:avLst>
          </a:prstGeom>
          <a:solidFill>
            <a:srgbClr val="FFA48F"/>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sz="1400" dirty="0"/>
              <a:t>Time for dialogue and discernment of the</a:t>
            </a:r>
          </a:p>
          <a:p>
            <a:pPr algn="ctr">
              <a:spcBef>
                <a:spcPct val="0"/>
              </a:spcBef>
              <a:buNone/>
              <a:defRPr/>
            </a:pPr>
            <a:r>
              <a:rPr lang="es-MX" sz="1600" b="1" dirty="0">
                <a:solidFill>
                  <a:srgbClr val="0000CC"/>
                </a:solidFill>
              </a:rPr>
              <a:t>3 provincial </a:t>
            </a:r>
            <a:r>
              <a:rPr lang="es-MX" sz="1600" b="1" dirty="0" err="1">
                <a:solidFill>
                  <a:srgbClr val="0000CC"/>
                </a:solidFill>
              </a:rPr>
              <a:t>representatives</a:t>
            </a:r>
            <a:r>
              <a:rPr lang="es-MX" sz="1600" b="1" dirty="0">
                <a:solidFill>
                  <a:srgbClr val="0000CC"/>
                </a:solidFill>
              </a:rPr>
              <a:t> </a:t>
            </a:r>
            <a:r>
              <a:rPr lang="es-MX" sz="1400" dirty="0"/>
              <a:t>and </a:t>
            </a:r>
            <a:r>
              <a:rPr lang="es-MX" sz="1400" dirty="0" err="1"/>
              <a:t>thematic</a:t>
            </a:r>
            <a:r>
              <a:rPr lang="es-MX" sz="1400" dirty="0"/>
              <a:t> </a:t>
            </a:r>
            <a:r>
              <a:rPr lang="es-MX" sz="1400" dirty="0" err="1"/>
              <a:t>teams</a:t>
            </a:r>
            <a:endParaRPr lang="es-MX" sz="1600" dirty="0">
              <a:solidFill>
                <a:srgbClr val="FF0000"/>
              </a:solidFill>
            </a:endParaRPr>
          </a:p>
        </p:txBody>
      </p:sp>
      <p:sp>
        <p:nvSpPr>
          <p:cNvPr id="35" name="Cerrar llave 34"/>
          <p:cNvSpPr/>
          <p:nvPr/>
        </p:nvSpPr>
        <p:spPr>
          <a:xfrm rot="16200000">
            <a:off x="6547439" y="-2419827"/>
            <a:ext cx="394812" cy="7307106"/>
          </a:xfrm>
          <a:prstGeom prst="rightBrace">
            <a:avLst>
              <a:gd name="adj1" fmla="val 47926"/>
              <a:gd name="adj2" fmla="val 583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ángulo redondeado 22"/>
          <p:cNvSpPr>
            <a:spLocks noChangeArrowheads="1"/>
          </p:cNvSpPr>
          <p:nvPr/>
        </p:nvSpPr>
        <p:spPr bwMode="auto">
          <a:xfrm>
            <a:off x="1689338" y="2257591"/>
            <a:ext cx="1774719" cy="1166732"/>
          </a:xfrm>
          <a:prstGeom prst="roundRect">
            <a:avLst>
              <a:gd name="adj" fmla="val 16667"/>
            </a:avLst>
          </a:prstGeom>
          <a:solidFill>
            <a:schemeClr val="accent1">
              <a:lumMod val="60000"/>
              <a:lumOff val="40000"/>
            </a:schemeClr>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2 STAGE</a:t>
            </a:r>
          </a:p>
          <a:p>
            <a:pPr algn="ctr">
              <a:spcBef>
                <a:spcPct val="0"/>
              </a:spcBef>
              <a:buNone/>
              <a:defRPr/>
            </a:pPr>
            <a:r>
              <a:rPr lang="es-MX" sz="1300" b="1" dirty="0"/>
              <a:t>Local meetings </a:t>
            </a:r>
          </a:p>
          <a:p>
            <a:pPr algn="ctr">
              <a:spcBef>
                <a:spcPct val="0"/>
              </a:spcBef>
              <a:buNone/>
              <a:defRPr/>
            </a:pPr>
            <a:r>
              <a:rPr lang="es-MX" sz="1300" b="1" dirty="0"/>
              <a:t>of </a:t>
            </a:r>
            <a:r>
              <a:rPr lang="es-MX" sz="1300" b="1" dirty="0" err="1"/>
              <a:t>the</a:t>
            </a:r>
            <a:r>
              <a:rPr lang="es-MX" sz="1300" b="1" dirty="0"/>
              <a:t> </a:t>
            </a:r>
            <a:r>
              <a:rPr lang="es-MX" sz="1300" b="1" dirty="0" err="1"/>
              <a:t>AUs</a:t>
            </a:r>
            <a:endParaRPr lang="es-MX" sz="1300" b="1" dirty="0"/>
          </a:p>
          <a:p>
            <a:pPr algn="ctr" eaLnBrk="1" hangingPunct="1">
              <a:spcBef>
                <a:spcPct val="0"/>
              </a:spcBef>
              <a:buFontTx/>
              <a:buNone/>
              <a:defRPr/>
            </a:pPr>
            <a:r>
              <a:rPr lang="es-MX" sz="1300" dirty="0"/>
              <a:t>(presencial o virtual)</a:t>
            </a:r>
          </a:p>
          <a:p>
            <a:pPr algn="ctr">
              <a:spcBef>
                <a:spcPct val="0"/>
              </a:spcBef>
              <a:buNone/>
              <a:defRPr/>
            </a:pPr>
            <a:r>
              <a:rPr lang="en-US" sz="1300" i="1" dirty="0">
                <a:solidFill>
                  <a:srgbClr val="0000CC"/>
                </a:solidFill>
              </a:rPr>
              <a:t>July 2021 to June 2022</a:t>
            </a:r>
            <a:endParaRPr lang="es-MX" sz="1300" i="1" dirty="0">
              <a:solidFill>
                <a:srgbClr val="0000CC"/>
              </a:solidFill>
            </a:endParaRPr>
          </a:p>
        </p:txBody>
      </p:sp>
      <p:sp>
        <p:nvSpPr>
          <p:cNvPr id="22" name="Rectángulo redondeado 21"/>
          <p:cNvSpPr>
            <a:spLocks noChangeArrowheads="1"/>
          </p:cNvSpPr>
          <p:nvPr/>
        </p:nvSpPr>
        <p:spPr bwMode="auto">
          <a:xfrm>
            <a:off x="743037" y="3499575"/>
            <a:ext cx="1568855" cy="1049305"/>
          </a:xfrm>
          <a:prstGeom prst="roundRect">
            <a:avLst>
              <a:gd name="adj" fmla="val 16667"/>
            </a:avLst>
          </a:prstGeom>
          <a:solidFill>
            <a:schemeClr val="accent1">
              <a:lumMod val="60000"/>
              <a:lumOff val="40000"/>
            </a:schemeClr>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1 STAGE</a:t>
            </a:r>
          </a:p>
          <a:p>
            <a:pPr algn="ctr">
              <a:spcBef>
                <a:spcPct val="0"/>
              </a:spcBef>
              <a:buNone/>
              <a:defRPr/>
            </a:pPr>
            <a:r>
              <a:rPr lang="es-MX" sz="1300" b="1" dirty="0" err="1"/>
              <a:t>Launch</a:t>
            </a:r>
            <a:r>
              <a:rPr lang="es-MX" sz="1300" b="1" dirty="0"/>
              <a:t> and</a:t>
            </a:r>
          </a:p>
          <a:p>
            <a:pPr algn="ctr">
              <a:spcBef>
                <a:spcPct val="0"/>
              </a:spcBef>
              <a:buNone/>
              <a:defRPr/>
            </a:pPr>
            <a:r>
              <a:rPr lang="es-MX" sz="1300" b="1" dirty="0" err="1"/>
              <a:t>Organization</a:t>
            </a:r>
            <a:endParaRPr lang="es-MX" sz="1300" b="1" dirty="0"/>
          </a:p>
          <a:p>
            <a:pPr algn="ctr">
              <a:spcBef>
                <a:spcPct val="0"/>
              </a:spcBef>
              <a:buNone/>
              <a:defRPr/>
            </a:pPr>
            <a:r>
              <a:rPr lang="es-MX" sz="1300" b="1" dirty="0"/>
              <a:t>of </a:t>
            </a:r>
            <a:r>
              <a:rPr lang="es-MX" sz="1300" b="1" dirty="0" err="1"/>
              <a:t>the</a:t>
            </a:r>
            <a:r>
              <a:rPr lang="es-MX" sz="1300" b="1" dirty="0"/>
              <a:t> </a:t>
            </a:r>
            <a:r>
              <a:rPr lang="es-MX" sz="1300" b="1" dirty="0" err="1"/>
              <a:t>AUs</a:t>
            </a:r>
            <a:endParaRPr lang="es-MX" sz="1300" b="1" dirty="0"/>
          </a:p>
          <a:p>
            <a:pPr algn="ctr">
              <a:spcBef>
                <a:spcPct val="0"/>
              </a:spcBef>
              <a:buNone/>
              <a:defRPr/>
            </a:pPr>
            <a:r>
              <a:rPr lang="es-MX" sz="1300" i="1" dirty="0">
                <a:solidFill>
                  <a:srgbClr val="0000CC"/>
                </a:solidFill>
              </a:rPr>
              <a:t>March </a:t>
            </a:r>
            <a:r>
              <a:rPr lang="es-MX" sz="1300" i="1" dirty="0" err="1">
                <a:solidFill>
                  <a:srgbClr val="0000CC"/>
                </a:solidFill>
              </a:rPr>
              <a:t>to</a:t>
            </a:r>
            <a:r>
              <a:rPr lang="es-MX" sz="1300" i="1" dirty="0">
                <a:solidFill>
                  <a:srgbClr val="0000CC"/>
                </a:solidFill>
              </a:rPr>
              <a:t> June 2021</a:t>
            </a:r>
          </a:p>
        </p:txBody>
      </p:sp>
    </p:spTree>
    <p:extLst>
      <p:ext uri="{BB962C8B-B14F-4D97-AF65-F5344CB8AC3E}">
        <p14:creationId xmlns:p14="http://schemas.microsoft.com/office/powerpoint/2010/main" val="2571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4" grpId="0" animBg="1"/>
      <p:bldP spid="25" grpId="0" animBg="1"/>
      <p:bldP spid="26" grpId="0" animBg="1"/>
      <p:bldP spid="27" grpId="0" animBg="1"/>
      <p:bldP spid="32" grpId="0" animBg="1"/>
      <p:bldP spid="31" grpId="0" animBg="1"/>
      <p:bldP spid="33" grpId="0" animBg="1"/>
      <p:bldP spid="34" grpId="0" animBg="1"/>
      <p:bldP spid="35" grpId="0" animBg="1"/>
      <p:bldP spid="23"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Texto&#10;&#10;Descripción generada automáticamente">
            <a:extLst>
              <a:ext uri="{FF2B5EF4-FFF2-40B4-BE49-F238E27FC236}">
                <a16:creationId xmlns:a16="http://schemas.microsoft.com/office/drawing/2014/main" id="{5639143F-A8D3-4C4D-B10A-4A7651BB69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196" y="1123527"/>
            <a:ext cx="9745603" cy="4604800"/>
          </a:xfrm>
          <a:prstGeom prst="rect">
            <a:avLst/>
          </a:prstGeom>
        </p:spPr>
      </p:pic>
    </p:spTree>
    <p:extLst>
      <p:ext uri="{BB962C8B-B14F-4D97-AF65-F5344CB8AC3E}">
        <p14:creationId xmlns:p14="http://schemas.microsoft.com/office/powerpoint/2010/main" val="269353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43700</TotalTime>
  <Words>231</Words>
  <Application>Microsoft Office PowerPoint</Application>
  <PresentationFormat>Panorámica</PresentationFormat>
  <Paragraphs>56</Paragraphs>
  <Slides>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Presentación de PowerPoint</vt:lpstr>
      <vt:lpstr>Presentación de PowerPoint</vt:lpstr>
      <vt:lpstr>The objectives we want to achieve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CAMINAR LAICAL EN EL CONTEXTO DEL XXII CAPÍTULO GENERAL 1. El caminar laical marista en el mundo. (visión general del laicado marista en el mundo) 2. Los procesos de crecimiento laical. (documento Ser Marista Laico) 3. ¿Qué se espera de los laicos que están recorriendo el itinerario vocacional? (compromiso, presencia, misión perspectivas de futuro)</dc:title>
  <dc:creator>Raul Amaya</dc:creator>
  <cp:lastModifiedBy>Raquel Avendaño</cp:lastModifiedBy>
  <cp:revision>543</cp:revision>
  <dcterms:created xsi:type="dcterms:W3CDTF">2018-10-23T16:05:40Z</dcterms:created>
  <dcterms:modified xsi:type="dcterms:W3CDTF">2021-07-09T09:47:06Z</dcterms:modified>
</cp:coreProperties>
</file>