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66" r:id="rId2"/>
    <p:sldId id="535" r:id="rId3"/>
    <p:sldId id="539" r:id="rId4"/>
    <p:sldId id="567" r:id="rId5"/>
    <p:sldId id="568" r:id="rId6"/>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CC"/>
    <a:srgbClr val="993300"/>
    <a:srgbClr val="33CC33"/>
    <a:srgbClr val="008000"/>
    <a:srgbClr val="FFA48F"/>
    <a:srgbClr val="FFFF99"/>
    <a:srgbClr val="CCFF66"/>
    <a:srgbClr val="E6E6E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6" d="100"/>
          <a:sy n="56" d="100"/>
        </p:scale>
        <p:origin x="90" y="1332"/>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150FA-9366-4903-AF76-87101FDFBC43}" type="datetimeFigureOut">
              <a:rPr lang="es-US" smtClean="0"/>
              <a:t>7/9/2021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42A39-F1AD-4A44-8C4B-8E895BC15229}" type="slidenum">
              <a:rPr lang="es-US" smtClean="0"/>
              <a:t>‹Nº›</a:t>
            </a:fld>
            <a:endParaRPr lang="es-US"/>
          </a:p>
        </p:txBody>
      </p:sp>
    </p:spTree>
    <p:extLst>
      <p:ext uri="{BB962C8B-B14F-4D97-AF65-F5344CB8AC3E}">
        <p14:creationId xmlns:p14="http://schemas.microsoft.com/office/powerpoint/2010/main" val="305304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p:cNvSpPr>
            <a:spLocks noGrp="1" noRot="1" noChangeAspect="1" noTextEdit="1"/>
          </p:cNvSpPr>
          <p:nvPr>
            <p:ph type="sldImg"/>
          </p:nvPr>
        </p:nvSpPr>
        <p:spPr>
          <a:ln/>
        </p:spPr>
      </p:sp>
      <p:sp>
        <p:nvSpPr>
          <p:cNvPr id="47107" name="Marcador de notas 2"/>
          <p:cNvSpPr>
            <a:spLocks noGrp="1"/>
          </p:cNvSpPr>
          <p:nvPr>
            <p:ph type="body" idx="1"/>
          </p:nvPr>
        </p:nvSpPr>
        <p:spPr>
          <a:noFill/>
        </p:spPr>
        <p:txBody>
          <a:bodyPr/>
          <a:lstStyle/>
          <a:p>
            <a:endParaRPr lang="es-US">
              <a:latin typeface="Arial" panose="020B0604020202020204" pitchFamily="34" charset="0"/>
              <a:cs typeface="Arial" panose="020B0604020202020204" pitchFamily="34" charset="0"/>
            </a:endParaRPr>
          </a:p>
        </p:txBody>
      </p:sp>
      <p:sp>
        <p:nvSpPr>
          <p:cNvPr id="47108" name="Marcador de número de diapositiva 3"/>
          <p:cNvSpPr>
            <a:spLocks noGrp="1"/>
          </p:cNvSpPr>
          <p:nvPr>
            <p:ph type="sldNum" sz="quarter" idx="5"/>
          </p:nvPr>
        </p:nvSpPr>
        <p:spPr>
          <a:noFill/>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950E7602-860B-4A8B-B97E-5DFAECE07180}" type="slidenum">
              <a:rPr lang="es-ES" sz="1200" smtClean="0"/>
              <a:pPr/>
              <a:t>2</a:t>
            </a:fld>
            <a:endParaRPr lang="es-ES" sz="1200"/>
          </a:p>
        </p:txBody>
      </p:sp>
    </p:spTree>
    <p:extLst>
      <p:ext uri="{BB962C8B-B14F-4D97-AF65-F5344CB8AC3E}">
        <p14:creationId xmlns:p14="http://schemas.microsoft.com/office/powerpoint/2010/main" val="369666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185605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428945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126596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p:txBody>
          <a:bodyPr/>
          <a:lstStyle>
            <a:lvl1pPr>
              <a:defRPr/>
            </a:lvl1pPr>
          </a:lstStyle>
          <a:p>
            <a:pPr>
              <a:defRPr/>
            </a:pPr>
            <a:fld id="{D6EA05BE-F77C-4EF3-9EAF-AEDE6CDD785A}" type="slidenum">
              <a:rPr/>
              <a:pPr>
                <a:defRPr/>
              </a:pPr>
              <a:t>‹Nº›</a:t>
            </a:fld>
            <a:endParaRPr/>
          </a:p>
        </p:txBody>
      </p:sp>
    </p:spTree>
    <p:extLst>
      <p:ext uri="{BB962C8B-B14F-4D97-AF65-F5344CB8AC3E}">
        <p14:creationId xmlns:p14="http://schemas.microsoft.com/office/powerpoint/2010/main" val="34363551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425263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24FE2C3-D7A3-4DA7-A16A-FD16088EEB9D}" type="datetimeFigureOut">
              <a:rPr lang="es-US" smtClean="0"/>
              <a:t>7/9/2021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7837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C24FE2C3-D7A3-4DA7-A16A-FD16088EEB9D}" type="datetimeFigureOut">
              <a:rPr lang="es-US" smtClean="0"/>
              <a:t>7/9/2021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60692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C24FE2C3-D7A3-4DA7-A16A-FD16088EEB9D}" type="datetimeFigureOut">
              <a:rPr lang="es-US" smtClean="0"/>
              <a:t>7/9/2021</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399145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C24FE2C3-D7A3-4DA7-A16A-FD16088EEB9D}" type="datetimeFigureOut">
              <a:rPr lang="es-US" smtClean="0"/>
              <a:t>7/9/2021</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152315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4FE2C3-D7A3-4DA7-A16A-FD16088EEB9D}" type="datetimeFigureOut">
              <a:rPr lang="es-US" smtClean="0"/>
              <a:t>7/9/2021</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289457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24FE2C3-D7A3-4DA7-A16A-FD16088EEB9D}" type="datetimeFigureOut">
              <a:rPr lang="es-US" smtClean="0"/>
              <a:t>7/9/2021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21321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24FE2C3-D7A3-4DA7-A16A-FD16088EEB9D}" type="datetimeFigureOut">
              <a:rPr lang="es-US" smtClean="0"/>
              <a:t>7/9/2021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45BEE39A-BF59-479D-B870-3A2A48265AEA}" type="slidenum">
              <a:rPr lang="es-US" smtClean="0"/>
              <a:t>‹Nº›</a:t>
            </a:fld>
            <a:endParaRPr lang="es-US"/>
          </a:p>
        </p:txBody>
      </p:sp>
    </p:spTree>
    <p:extLst>
      <p:ext uri="{BB962C8B-B14F-4D97-AF65-F5344CB8AC3E}">
        <p14:creationId xmlns:p14="http://schemas.microsoft.com/office/powerpoint/2010/main" val="261238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FE2C3-D7A3-4DA7-A16A-FD16088EEB9D}" type="datetimeFigureOut">
              <a:rPr lang="es-US" smtClean="0"/>
              <a:t>7/9/2021</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EE39A-BF59-479D-B870-3A2A48265AEA}" type="slidenum">
              <a:rPr lang="es-US" smtClean="0"/>
              <a:t>‹Nº›</a:t>
            </a:fld>
            <a:endParaRPr lang="es-US"/>
          </a:p>
        </p:txBody>
      </p:sp>
    </p:spTree>
    <p:extLst>
      <p:ext uri="{BB962C8B-B14F-4D97-AF65-F5344CB8AC3E}">
        <p14:creationId xmlns:p14="http://schemas.microsoft.com/office/powerpoint/2010/main" val="280595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Texto&#10;&#10;Descripción generada automáticamente">
            <a:extLst>
              <a:ext uri="{FF2B5EF4-FFF2-40B4-BE49-F238E27FC236}">
                <a16:creationId xmlns:a16="http://schemas.microsoft.com/office/drawing/2014/main" id="{785EAD66-58D2-4797-AD31-6DF8102FF6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96" y="643466"/>
            <a:ext cx="11989604" cy="5666728"/>
          </a:xfrm>
          <a:prstGeom prst="rect">
            <a:avLst/>
          </a:prstGeom>
        </p:spPr>
      </p:pic>
    </p:spTree>
    <p:extLst>
      <p:ext uri="{BB962C8B-B14F-4D97-AF65-F5344CB8AC3E}">
        <p14:creationId xmlns:p14="http://schemas.microsoft.com/office/powerpoint/2010/main" val="26962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Marcador de contenido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26393" y="0"/>
            <a:ext cx="9175254" cy="6882812"/>
          </a:xfrm>
          <a:prstGeom prst="rect">
            <a:avLst/>
          </a:prstGeom>
        </p:spPr>
      </p:pic>
      <p:sp>
        <p:nvSpPr>
          <p:cNvPr id="9" name="3 Rectángulo"/>
          <p:cNvSpPr>
            <a:spLocks noChangeArrowheads="1"/>
          </p:cNvSpPr>
          <p:nvPr/>
        </p:nvSpPr>
        <p:spPr bwMode="auto">
          <a:xfrm>
            <a:off x="0" y="0"/>
            <a:ext cx="3526393" cy="6509474"/>
          </a:xfrm>
          <a:prstGeom prst="rect">
            <a:avLst/>
          </a:prstGeom>
          <a:solidFill>
            <a:schemeClr val="tx1"/>
          </a:solidFill>
          <a:ln w="1905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s-419" sz="800" b="1" dirty="0">
              <a:solidFill>
                <a:schemeClr val="bg1"/>
              </a:solidFill>
            </a:endParaRPr>
          </a:p>
          <a:p>
            <a:pPr algn="ctr">
              <a:buNone/>
            </a:pPr>
            <a:r>
              <a:rPr lang="fr-FR" b="1" dirty="0">
                <a:solidFill>
                  <a:schemeClr val="bg1"/>
                </a:solidFill>
              </a:rPr>
              <a:t>Forum international de la vocation mariste laïque</a:t>
            </a:r>
            <a:endParaRPr lang="es-ES" b="1" dirty="0">
              <a:solidFill>
                <a:srgbClr val="FFFF00"/>
              </a:solidFill>
            </a:endParaRPr>
          </a:p>
          <a:p>
            <a:pPr algn="ctr">
              <a:buNone/>
            </a:pPr>
            <a:endParaRPr lang="es-ES" b="1" dirty="0">
              <a:solidFill>
                <a:srgbClr val="FFFF00"/>
              </a:solidFill>
            </a:endParaRPr>
          </a:p>
          <a:p>
            <a:pPr algn="ctr">
              <a:buNone/>
            </a:pPr>
            <a:r>
              <a:rPr lang="fr-FR" sz="3100" b="1" dirty="0">
                <a:solidFill>
                  <a:srgbClr val="FFFF00"/>
                </a:solidFill>
              </a:rPr>
              <a:t>ACCUEILLIR, PRENDRE SOIN, VIVRE ET PARTAGER NOTRE VOCATION</a:t>
            </a:r>
          </a:p>
          <a:p>
            <a:pPr algn="ctr">
              <a:buNone/>
            </a:pPr>
            <a:r>
              <a:rPr lang="fr-FR" sz="2000" b="1" i="1" dirty="0">
                <a:solidFill>
                  <a:schemeClr val="bg1"/>
                </a:solidFill>
              </a:rPr>
              <a:t>« Vos fils et vos filles prophétiseront » (Joël 3, 1)</a:t>
            </a:r>
            <a:endParaRPr lang="es-ES" sz="2600" b="1" dirty="0">
              <a:solidFill>
                <a:schemeClr val="bg1"/>
              </a:solidFill>
            </a:endParaRPr>
          </a:p>
        </p:txBody>
      </p:sp>
    </p:spTree>
    <p:extLst>
      <p:ext uri="{BB962C8B-B14F-4D97-AF65-F5344CB8AC3E}">
        <p14:creationId xmlns:p14="http://schemas.microsoft.com/office/powerpoint/2010/main" val="338974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011591" y="188798"/>
            <a:ext cx="8442963" cy="753895"/>
          </a:xfrm>
          <a:solidFill>
            <a:srgbClr val="99FF99"/>
          </a:solidFill>
          <a:ln w="28575">
            <a:solidFill>
              <a:srgbClr val="FF0000"/>
            </a:solidFill>
            <a:miter lim="800000"/>
            <a:headEnd/>
            <a:tailEnd/>
          </a:ln>
        </p:spPr>
        <p:txBody>
          <a:bodyPr anchor="ctr">
            <a:normAutofit/>
          </a:bodyPr>
          <a:lstStyle/>
          <a:p>
            <a:r>
              <a:rPr lang="fr-FR" sz="3200" b="1" dirty="0">
                <a:latin typeface="+mn-lt"/>
              </a:rPr>
              <a:t>Objectifs à atteindre avec le processus</a:t>
            </a:r>
            <a:endParaRPr lang="es-US" sz="3200" i="1" dirty="0">
              <a:solidFill>
                <a:srgbClr val="FF0000"/>
              </a:solidFill>
              <a:latin typeface="+mn-lt"/>
            </a:endParaRPr>
          </a:p>
        </p:txBody>
      </p:sp>
      <p:sp>
        <p:nvSpPr>
          <p:cNvPr id="7" name="Rectangle 2"/>
          <p:cNvSpPr txBox="1">
            <a:spLocks noChangeArrowheads="1"/>
          </p:cNvSpPr>
          <p:nvPr/>
        </p:nvSpPr>
        <p:spPr>
          <a:xfrm>
            <a:off x="572924" y="1059831"/>
            <a:ext cx="11230304" cy="1238230"/>
          </a:xfrm>
          <a:prstGeom prst="rect">
            <a:avLst/>
          </a:prstGeom>
          <a:solidFill>
            <a:schemeClr val="accent1">
              <a:lumMod val="40000"/>
              <a:lumOff val="60000"/>
            </a:schemeClr>
          </a:solidFill>
          <a:ln w="28575">
            <a:solidFill>
              <a:srgbClr val="FF0000"/>
            </a:solidFill>
            <a:miter lim="800000"/>
            <a:headEnd/>
            <a:tailEnd/>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fr-FR" sz="3000" dirty="0">
                <a:latin typeface="+mn-lt"/>
              </a:rPr>
              <a:t>Approfondir la compréhension de la </a:t>
            </a:r>
            <a:r>
              <a:rPr lang="fr-FR" sz="3000" b="1" dirty="0">
                <a:latin typeface="+mn-lt"/>
              </a:rPr>
              <a:t>vocation mariste</a:t>
            </a:r>
            <a:r>
              <a:rPr lang="fr-FR" sz="3000" dirty="0">
                <a:latin typeface="+mn-lt"/>
              </a:rPr>
              <a:t> avec un accent particulier sur la vocation mariste laïque.</a:t>
            </a:r>
            <a:r>
              <a:rPr lang="es-ES" sz="3000" dirty="0">
                <a:latin typeface="+mn-lt"/>
              </a:rPr>
              <a:t>. </a:t>
            </a:r>
            <a:endParaRPr lang="es-US" sz="2500" i="1" dirty="0">
              <a:solidFill>
                <a:srgbClr val="FF0000"/>
              </a:solidFill>
              <a:latin typeface="+mn-lt"/>
            </a:endParaRPr>
          </a:p>
        </p:txBody>
      </p:sp>
      <p:sp>
        <p:nvSpPr>
          <p:cNvPr id="8" name="Rectangle 2"/>
          <p:cNvSpPr txBox="1">
            <a:spLocks noChangeArrowheads="1"/>
          </p:cNvSpPr>
          <p:nvPr/>
        </p:nvSpPr>
        <p:spPr>
          <a:xfrm>
            <a:off x="572924" y="2415199"/>
            <a:ext cx="11230304" cy="1238230"/>
          </a:xfrm>
          <a:prstGeom prst="rect">
            <a:avLst/>
          </a:prstGeom>
          <a:solidFill>
            <a:schemeClr val="accent1">
              <a:lumMod val="40000"/>
              <a:lumOff val="60000"/>
            </a:schemeClr>
          </a:solidFill>
          <a:ln w="28575">
            <a:solidFill>
              <a:srgbClr val="FF0000"/>
            </a:solidFill>
            <a:miter lim="800000"/>
            <a:headEnd/>
            <a:tailEnd/>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fr-FR" sz="3000" dirty="0">
                <a:latin typeface="+mn-lt"/>
              </a:rPr>
              <a:t>Revoir et proposer des </a:t>
            </a:r>
            <a:r>
              <a:rPr lang="fr-FR" sz="3000" b="1" dirty="0">
                <a:latin typeface="+mn-lt"/>
              </a:rPr>
              <a:t>processus et des itinéraires de formation </a:t>
            </a:r>
            <a:r>
              <a:rPr lang="fr-FR" sz="3000" dirty="0">
                <a:latin typeface="+mn-lt"/>
              </a:rPr>
              <a:t>et d’accompagnement de la vocation laïque.</a:t>
            </a:r>
            <a:endParaRPr lang="es-US" sz="2500" i="1" dirty="0">
              <a:solidFill>
                <a:srgbClr val="FF0000"/>
              </a:solidFill>
              <a:latin typeface="+mn-lt"/>
            </a:endParaRPr>
          </a:p>
        </p:txBody>
      </p:sp>
      <p:sp>
        <p:nvSpPr>
          <p:cNvPr id="10" name="Rectangle 2"/>
          <p:cNvSpPr txBox="1">
            <a:spLocks noChangeArrowheads="1"/>
          </p:cNvSpPr>
          <p:nvPr/>
        </p:nvSpPr>
        <p:spPr>
          <a:xfrm>
            <a:off x="572924" y="3782555"/>
            <a:ext cx="11230304" cy="1238230"/>
          </a:xfrm>
          <a:prstGeom prst="rect">
            <a:avLst/>
          </a:prstGeom>
          <a:solidFill>
            <a:schemeClr val="accent1">
              <a:lumMod val="40000"/>
              <a:lumOff val="60000"/>
            </a:schemeClr>
          </a:solidFill>
          <a:ln w="28575">
            <a:solidFill>
              <a:srgbClr val="FF0000"/>
            </a:solidFill>
            <a:miter lim="800000"/>
            <a:headEnd/>
            <a:tailEnd/>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fr-FR" sz="3000" dirty="0">
                <a:latin typeface="+mn-lt"/>
              </a:rPr>
              <a:t>Réfléchir et proposer des </a:t>
            </a:r>
            <a:r>
              <a:rPr lang="fr-FR" sz="3000" b="1" dirty="0">
                <a:latin typeface="+mn-lt"/>
              </a:rPr>
              <a:t>formes possibles de rattachement </a:t>
            </a:r>
            <a:r>
              <a:rPr lang="fr-FR" sz="3000" dirty="0">
                <a:latin typeface="+mn-lt"/>
              </a:rPr>
              <a:t>au charisme mariste.</a:t>
            </a:r>
            <a:endParaRPr lang="es-US" sz="2500" i="1" dirty="0">
              <a:solidFill>
                <a:srgbClr val="FF0000"/>
              </a:solidFill>
              <a:latin typeface="+mn-lt"/>
            </a:endParaRPr>
          </a:p>
        </p:txBody>
      </p:sp>
      <p:sp>
        <p:nvSpPr>
          <p:cNvPr id="11" name="Rectangle 2"/>
          <p:cNvSpPr txBox="1">
            <a:spLocks noChangeArrowheads="1"/>
          </p:cNvSpPr>
          <p:nvPr/>
        </p:nvSpPr>
        <p:spPr>
          <a:xfrm>
            <a:off x="572924" y="5201074"/>
            <a:ext cx="11230304" cy="1238230"/>
          </a:xfrm>
          <a:prstGeom prst="rect">
            <a:avLst/>
          </a:prstGeom>
          <a:solidFill>
            <a:schemeClr val="accent1">
              <a:lumMod val="40000"/>
              <a:lumOff val="60000"/>
            </a:schemeClr>
          </a:solidFill>
          <a:ln w="28575">
            <a:solidFill>
              <a:srgbClr val="FF0000"/>
            </a:solidFill>
            <a:miter lim="800000"/>
            <a:headEnd/>
            <a:tailEnd/>
          </a:ln>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fr-FR" sz="3000" dirty="0">
                <a:latin typeface="+mn-lt"/>
              </a:rPr>
              <a:t>Connaître, réfléchir, explorer et proposer des pour les laïcs maristes.</a:t>
            </a:r>
            <a:r>
              <a:rPr lang="fr-FR" sz="2800" b="1" dirty="0">
                <a:latin typeface="+mn-lt"/>
              </a:rPr>
              <a:t> possibilités de structures juridiques (civiles et canoniques) </a:t>
            </a:r>
            <a:endParaRPr lang="es-US" sz="2500" i="1" dirty="0">
              <a:solidFill>
                <a:srgbClr val="FF0000"/>
              </a:solidFill>
              <a:latin typeface="+mn-lt"/>
            </a:endParaRPr>
          </a:p>
        </p:txBody>
      </p:sp>
    </p:spTree>
    <p:extLst>
      <p:ext uri="{BB962C8B-B14F-4D97-AF65-F5344CB8AC3E}">
        <p14:creationId xmlns:p14="http://schemas.microsoft.com/office/powerpoint/2010/main" val="5679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flipH="1">
            <a:off x="6602517" y="2539745"/>
            <a:ext cx="5462601" cy="4114799"/>
          </a:xfrm>
          <a:prstGeom prst="rect">
            <a:avLst/>
          </a:prstGeom>
        </p:spPr>
      </p:pic>
      <p:pic>
        <p:nvPicPr>
          <p:cNvPr id="4" name="Imagen 3"/>
          <p:cNvPicPr>
            <a:picLocks noChangeAspect="1"/>
          </p:cNvPicPr>
          <p:nvPr/>
        </p:nvPicPr>
        <p:blipFill>
          <a:blip r:embed="rId2"/>
          <a:stretch>
            <a:fillRect/>
          </a:stretch>
        </p:blipFill>
        <p:spPr>
          <a:xfrm>
            <a:off x="1601761" y="2539745"/>
            <a:ext cx="4998613" cy="4114799"/>
          </a:xfrm>
          <a:prstGeom prst="rect">
            <a:avLst/>
          </a:prstGeom>
        </p:spPr>
      </p:pic>
      <p:pic>
        <p:nvPicPr>
          <p:cNvPr id="6" name="Imagen 5"/>
          <p:cNvPicPr>
            <a:picLocks noChangeAspect="1"/>
          </p:cNvPicPr>
          <p:nvPr/>
        </p:nvPicPr>
        <p:blipFill>
          <a:blip r:embed="rId3"/>
          <a:stretch>
            <a:fillRect/>
          </a:stretch>
        </p:blipFill>
        <p:spPr>
          <a:xfrm>
            <a:off x="1224184" y="4122426"/>
            <a:ext cx="384016" cy="1091094"/>
          </a:xfrm>
          <a:prstGeom prst="rect">
            <a:avLst/>
          </a:prstGeom>
        </p:spPr>
      </p:pic>
      <p:pic>
        <p:nvPicPr>
          <p:cNvPr id="7" name="Imagen 6"/>
          <p:cNvPicPr>
            <a:picLocks noChangeAspect="1"/>
          </p:cNvPicPr>
          <p:nvPr/>
        </p:nvPicPr>
        <p:blipFill>
          <a:blip r:embed="rId3"/>
          <a:stretch>
            <a:fillRect/>
          </a:stretch>
        </p:blipFill>
        <p:spPr>
          <a:xfrm flipH="1">
            <a:off x="818781" y="4122426"/>
            <a:ext cx="404713" cy="1091094"/>
          </a:xfrm>
          <a:prstGeom prst="rect">
            <a:avLst/>
          </a:prstGeom>
        </p:spPr>
      </p:pic>
      <p:pic>
        <p:nvPicPr>
          <p:cNvPr id="8" name="Imagen 7"/>
          <p:cNvPicPr>
            <a:picLocks noChangeAspect="1"/>
          </p:cNvPicPr>
          <p:nvPr/>
        </p:nvPicPr>
        <p:blipFill>
          <a:blip r:embed="rId3"/>
          <a:stretch>
            <a:fillRect/>
          </a:stretch>
        </p:blipFill>
        <p:spPr>
          <a:xfrm>
            <a:off x="459027" y="4122426"/>
            <a:ext cx="384016" cy="1091094"/>
          </a:xfrm>
          <a:prstGeom prst="rect">
            <a:avLst/>
          </a:prstGeom>
        </p:spPr>
      </p:pic>
      <p:pic>
        <p:nvPicPr>
          <p:cNvPr id="9" name="Imagen 8"/>
          <p:cNvPicPr>
            <a:picLocks noChangeAspect="1"/>
          </p:cNvPicPr>
          <p:nvPr/>
        </p:nvPicPr>
        <p:blipFill>
          <a:blip r:embed="rId3"/>
          <a:stretch>
            <a:fillRect/>
          </a:stretch>
        </p:blipFill>
        <p:spPr>
          <a:xfrm rot="518029">
            <a:off x="10303917" y="2856134"/>
            <a:ext cx="384016" cy="1091094"/>
          </a:xfrm>
          <a:prstGeom prst="rect">
            <a:avLst/>
          </a:prstGeom>
        </p:spPr>
      </p:pic>
      <p:pic>
        <p:nvPicPr>
          <p:cNvPr id="10" name="Imagen 9"/>
          <p:cNvPicPr>
            <a:picLocks noChangeAspect="1"/>
          </p:cNvPicPr>
          <p:nvPr/>
        </p:nvPicPr>
        <p:blipFill>
          <a:blip r:embed="rId3"/>
          <a:stretch>
            <a:fillRect/>
          </a:stretch>
        </p:blipFill>
        <p:spPr>
          <a:xfrm rot="236289">
            <a:off x="10662725" y="2878776"/>
            <a:ext cx="384016" cy="1091094"/>
          </a:xfrm>
          <a:prstGeom prst="rect">
            <a:avLst/>
          </a:prstGeom>
        </p:spPr>
      </p:pic>
      <p:pic>
        <p:nvPicPr>
          <p:cNvPr id="11" name="Imagen 10"/>
          <p:cNvPicPr>
            <a:picLocks noChangeAspect="1"/>
          </p:cNvPicPr>
          <p:nvPr/>
        </p:nvPicPr>
        <p:blipFill>
          <a:blip r:embed="rId3"/>
          <a:stretch>
            <a:fillRect/>
          </a:stretch>
        </p:blipFill>
        <p:spPr>
          <a:xfrm>
            <a:off x="11353214" y="2892873"/>
            <a:ext cx="384016" cy="1091094"/>
          </a:xfrm>
          <a:prstGeom prst="rect">
            <a:avLst/>
          </a:prstGeom>
        </p:spPr>
      </p:pic>
      <p:pic>
        <p:nvPicPr>
          <p:cNvPr id="12" name="Imagen 11"/>
          <p:cNvPicPr>
            <a:picLocks noChangeAspect="1"/>
          </p:cNvPicPr>
          <p:nvPr/>
        </p:nvPicPr>
        <p:blipFill>
          <a:blip r:embed="rId3"/>
          <a:stretch>
            <a:fillRect/>
          </a:stretch>
        </p:blipFill>
        <p:spPr>
          <a:xfrm rot="289223">
            <a:off x="10989821" y="2894865"/>
            <a:ext cx="384016" cy="1091094"/>
          </a:xfrm>
          <a:prstGeom prst="rect">
            <a:avLst/>
          </a:prstGeom>
        </p:spPr>
      </p:pic>
      <p:pic>
        <p:nvPicPr>
          <p:cNvPr id="13" name="Imagen 12"/>
          <p:cNvPicPr>
            <a:picLocks noChangeAspect="1"/>
          </p:cNvPicPr>
          <p:nvPr/>
        </p:nvPicPr>
        <p:blipFill>
          <a:blip r:embed="rId3"/>
          <a:stretch>
            <a:fillRect/>
          </a:stretch>
        </p:blipFill>
        <p:spPr>
          <a:xfrm rot="21400564">
            <a:off x="11712280" y="2863786"/>
            <a:ext cx="384016" cy="1091094"/>
          </a:xfrm>
          <a:prstGeom prst="rect">
            <a:avLst/>
          </a:prstGeom>
        </p:spPr>
      </p:pic>
      <p:pic>
        <p:nvPicPr>
          <p:cNvPr id="14" name="Imagen 13"/>
          <p:cNvPicPr>
            <a:picLocks noChangeAspect="1"/>
          </p:cNvPicPr>
          <p:nvPr/>
        </p:nvPicPr>
        <p:blipFill>
          <a:blip r:embed="rId4"/>
          <a:stretch>
            <a:fillRect/>
          </a:stretch>
        </p:blipFill>
        <p:spPr>
          <a:xfrm>
            <a:off x="10798631" y="3714028"/>
            <a:ext cx="1256827" cy="1220397"/>
          </a:xfrm>
          <a:prstGeom prst="rect">
            <a:avLst/>
          </a:prstGeom>
        </p:spPr>
      </p:pic>
      <p:pic>
        <p:nvPicPr>
          <p:cNvPr id="17" name="Imagen 16"/>
          <p:cNvPicPr>
            <a:picLocks noChangeAspect="1"/>
          </p:cNvPicPr>
          <p:nvPr/>
        </p:nvPicPr>
        <p:blipFill>
          <a:blip r:embed="rId4"/>
          <a:stretch>
            <a:fillRect/>
          </a:stretch>
        </p:blipFill>
        <p:spPr>
          <a:xfrm>
            <a:off x="10464903" y="3760896"/>
            <a:ext cx="420589" cy="723823"/>
          </a:xfrm>
          <a:prstGeom prst="rect">
            <a:avLst/>
          </a:prstGeom>
        </p:spPr>
      </p:pic>
      <p:sp>
        <p:nvSpPr>
          <p:cNvPr id="19" name="Rectángulo redondeado 18"/>
          <p:cNvSpPr>
            <a:spLocks noChangeArrowheads="1"/>
          </p:cNvSpPr>
          <p:nvPr/>
        </p:nvSpPr>
        <p:spPr bwMode="auto">
          <a:xfrm>
            <a:off x="400127" y="4835497"/>
            <a:ext cx="1351204" cy="947564"/>
          </a:xfrm>
          <a:prstGeom prst="roundRect">
            <a:avLst>
              <a:gd name="adj" fmla="val 16667"/>
            </a:avLst>
          </a:prstGeom>
          <a:blipFill>
            <a:blip r:embed="rId5"/>
            <a:tile tx="0" ty="0" sx="100000" sy="100000" flip="none" algn="tl"/>
          </a:blip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200" b="1" dirty="0"/>
              <a:t>ÉTAPE –</a:t>
            </a:r>
          </a:p>
          <a:p>
            <a:pPr algn="ctr">
              <a:spcBef>
                <a:spcPct val="0"/>
              </a:spcBef>
              <a:buNone/>
              <a:defRPr/>
            </a:pPr>
            <a:r>
              <a:rPr lang="es-MX" sz="1200" b="1" dirty="0"/>
              <a:t>PRÉPARATION</a:t>
            </a:r>
          </a:p>
          <a:p>
            <a:pPr algn="ctr">
              <a:spcBef>
                <a:spcPct val="0"/>
              </a:spcBef>
              <a:buNone/>
              <a:defRPr/>
            </a:pPr>
            <a:r>
              <a:rPr lang="es-MX" sz="1200" b="1" dirty="0" err="1">
                <a:solidFill>
                  <a:srgbClr val="FF0000"/>
                </a:solidFill>
              </a:rPr>
              <a:t>Depuis</a:t>
            </a:r>
            <a:r>
              <a:rPr lang="es-MX" sz="1200" b="1" dirty="0">
                <a:solidFill>
                  <a:srgbClr val="FF0000"/>
                </a:solidFill>
              </a:rPr>
              <a:t> </a:t>
            </a:r>
          </a:p>
          <a:p>
            <a:pPr algn="ctr">
              <a:spcBef>
                <a:spcPct val="0"/>
              </a:spcBef>
              <a:buNone/>
              <a:defRPr/>
            </a:pPr>
            <a:r>
              <a:rPr lang="es-MX" sz="1200" b="1" dirty="0">
                <a:solidFill>
                  <a:srgbClr val="FF0000"/>
                </a:solidFill>
              </a:rPr>
              <a:t>octobre2020</a:t>
            </a:r>
          </a:p>
        </p:txBody>
      </p:sp>
      <p:sp>
        <p:nvSpPr>
          <p:cNvPr id="21" name="Rectángulo redondeado 20"/>
          <p:cNvSpPr>
            <a:spLocks noChangeArrowheads="1"/>
          </p:cNvSpPr>
          <p:nvPr/>
        </p:nvSpPr>
        <p:spPr bwMode="auto">
          <a:xfrm>
            <a:off x="1692096" y="5797745"/>
            <a:ext cx="8933613" cy="575166"/>
          </a:xfrm>
          <a:prstGeom prst="roundRect">
            <a:avLst>
              <a:gd name="adj" fmla="val 16667"/>
            </a:avLst>
          </a:prstGeom>
          <a:solidFill>
            <a:srgbClr val="C00000"/>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800" b="1" dirty="0">
                <a:solidFill>
                  <a:srgbClr val="FFFF00"/>
                </a:solidFill>
                <a:latin typeface="+mn-lt"/>
              </a:rPr>
              <a:t>SEC. LAÏCS: </a:t>
            </a:r>
            <a:r>
              <a:rPr lang="fr-FR" sz="1800" b="1" dirty="0">
                <a:solidFill>
                  <a:schemeClr val="bg1"/>
                </a:solidFill>
                <a:latin typeface="+mn-lt"/>
              </a:rPr>
              <a:t>L'ACCOMPAGNEMENT VIRTUEL PERMANENT AUX UNITÉS ADMINISTRATIVES</a:t>
            </a:r>
            <a:endParaRPr lang="es-MX" sz="1800" b="1" i="1" dirty="0">
              <a:solidFill>
                <a:schemeClr val="bg1"/>
              </a:solidFill>
              <a:latin typeface="+mn-lt"/>
            </a:endParaRPr>
          </a:p>
        </p:txBody>
      </p:sp>
      <p:sp>
        <p:nvSpPr>
          <p:cNvPr id="24" name="Rectángulo redondeado 23"/>
          <p:cNvSpPr>
            <a:spLocks noChangeArrowheads="1"/>
          </p:cNvSpPr>
          <p:nvPr/>
        </p:nvSpPr>
        <p:spPr bwMode="auto">
          <a:xfrm>
            <a:off x="3321759" y="1300301"/>
            <a:ext cx="2256424" cy="959830"/>
          </a:xfrm>
          <a:prstGeom prst="roundRect">
            <a:avLst>
              <a:gd name="adj" fmla="val 16667"/>
            </a:avLst>
          </a:prstGeom>
          <a:solidFill>
            <a:srgbClr val="FFFF00"/>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MX" sz="1300" b="1" dirty="0"/>
              <a:t>STAGE 3</a:t>
            </a:r>
          </a:p>
          <a:p>
            <a:pPr algn="ctr">
              <a:spcBef>
                <a:spcPct val="0"/>
              </a:spcBef>
              <a:buNone/>
              <a:defRPr/>
            </a:pPr>
            <a:r>
              <a:rPr lang="es-MX" sz="1300" b="1" dirty="0" err="1"/>
              <a:t>Forum</a:t>
            </a:r>
            <a:r>
              <a:rPr lang="es-MX" sz="1300" b="1" dirty="0"/>
              <a:t> International </a:t>
            </a:r>
          </a:p>
          <a:p>
            <a:pPr algn="ctr">
              <a:spcBef>
                <a:spcPct val="0"/>
              </a:spcBef>
              <a:buNone/>
              <a:defRPr/>
            </a:pPr>
            <a:r>
              <a:rPr lang="es-MX" sz="1300" b="1" dirty="0"/>
              <a:t>en </a:t>
            </a:r>
            <a:r>
              <a:rPr lang="es-MX" sz="1300" b="1" dirty="0" err="1"/>
              <a:t>présentiel</a:t>
            </a:r>
            <a:endParaRPr lang="es-MX" sz="1300" b="1" dirty="0"/>
          </a:p>
          <a:p>
            <a:pPr algn="ctr">
              <a:spcBef>
                <a:spcPct val="0"/>
              </a:spcBef>
              <a:buNone/>
              <a:defRPr/>
            </a:pPr>
            <a:r>
              <a:rPr lang="es-MX" sz="1300" i="1" dirty="0" err="1">
                <a:solidFill>
                  <a:srgbClr val="0000CC"/>
                </a:solidFill>
              </a:rPr>
              <a:t>Novembre</a:t>
            </a:r>
            <a:r>
              <a:rPr lang="es-MX" sz="1300" i="1" dirty="0">
                <a:solidFill>
                  <a:srgbClr val="0000CC"/>
                </a:solidFill>
              </a:rPr>
              <a:t> 2022</a:t>
            </a:r>
            <a:endParaRPr lang="es-MX" sz="1300" i="1" strike="sngStrike" dirty="0">
              <a:solidFill>
                <a:srgbClr val="0000CC"/>
              </a:solidFill>
            </a:endParaRPr>
          </a:p>
        </p:txBody>
      </p:sp>
      <p:sp>
        <p:nvSpPr>
          <p:cNvPr id="25" name="Rectángulo redondeado 24"/>
          <p:cNvSpPr>
            <a:spLocks noChangeArrowheads="1"/>
          </p:cNvSpPr>
          <p:nvPr/>
        </p:nvSpPr>
        <p:spPr bwMode="auto">
          <a:xfrm>
            <a:off x="5655804" y="2378858"/>
            <a:ext cx="2140911" cy="1927616"/>
          </a:xfrm>
          <a:prstGeom prst="roundRect">
            <a:avLst>
              <a:gd name="adj" fmla="val 16667"/>
            </a:avLst>
          </a:prstGeom>
          <a:solidFill>
            <a:srgbClr val="FFFF00"/>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STAGE 4</a:t>
            </a:r>
          </a:p>
          <a:p>
            <a:pPr algn="ctr">
              <a:spcBef>
                <a:spcPct val="0"/>
              </a:spcBef>
              <a:buNone/>
              <a:defRPr/>
            </a:pPr>
            <a:r>
              <a:rPr lang="es-MX" sz="1300" b="1" dirty="0" err="1"/>
              <a:t>Réflexion</a:t>
            </a:r>
            <a:r>
              <a:rPr lang="es-MX" sz="1300" b="1" dirty="0"/>
              <a:t>, </a:t>
            </a:r>
            <a:r>
              <a:rPr lang="es-MX" sz="1300" b="1" dirty="0" err="1"/>
              <a:t>analyse</a:t>
            </a:r>
            <a:r>
              <a:rPr lang="es-MX" sz="1300" b="1" dirty="0"/>
              <a:t> </a:t>
            </a:r>
          </a:p>
          <a:p>
            <a:pPr algn="ctr">
              <a:spcBef>
                <a:spcPct val="0"/>
              </a:spcBef>
              <a:buNone/>
              <a:defRPr/>
            </a:pPr>
            <a:r>
              <a:rPr lang="es-MX" sz="1300" b="1" dirty="0"/>
              <a:t>(</a:t>
            </a:r>
            <a:r>
              <a:rPr lang="fr-FR" sz="1300" b="1" dirty="0"/>
              <a:t>groupes de travail et  </a:t>
            </a:r>
          </a:p>
          <a:p>
            <a:pPr algn="ctr">
              <a:spcBef>
                <a:spcPct val="0"/>
              </a:spcBef>
              <a:buNone/>
              <a:defRPr/>
            </a:pPr>
            <a:r>
              <a:rPr lang="fr-FR" sz="1300" b="1" dirty="0"/>
              <a:t>du propositions</a:t>
            </a:r>
            <a:r>
              <a:rPr lang="es-MX" sz="1300" b="1" dirty="0"/>
              <a:t>)</a:t>
            </a:r>
          </a:p>
          <a:p>
            <a:pPr algn="ctr">
              <a:spcBef>
                <a:spcPct val="0"/>
              </a:spcBef>
              <a:buNone/>
              <a:defRPr/>
            </a:pPr>
            <a:r>
              <a:rPr lang="fr-FR" sz="1100" b="1" i="1" dirty="0"/>
              <a:t>Consultation avec les</a:t>
            </a:r>
          </a:p>
          <a:p>
            <a:pPr algn="ctr">
              <a:spcBef>
                <a:spcPct val="0"/>
              </a:spcBef>
              <a:buNone/>
              <a:defRPr/>
            </a:pPr>
            <a:r>
              <a:rPr lang="fr-FR" sz="1100" b="1" i="1" dirty="0"/>
              <a:t> équipes provinciales </a:t>
            </a:r>
          </a:p>
          <a:p>
            <a:pPr algn="ctr">
              <a:spcBef>
                <a:spcPct val="0"/>
              </a:spcBef>
              <a:buNone/>
              <a:defRPr/>
            </a:pPr>
            <a:r>
              <a:rPr lang="fr-FR" sz="1100" b="1" i="1" dirty="0"/>
              <a:t>de laïcs,</a:t>
            </a:r>
          </a:p>
          <a:p>
            <a:pPr algn="ctr">
              <a:spcBef>
                <a:spcPct val="0"/>
              </a:spcBef>
              <a:buNone/>
              <a:defRPr/>
            </a:pPr>
            <a:r>
              <a:rPr lang="fr-FR" sz="1100" b="1" i="1" dirty="0"/>
              <a:t>si c'est nécessaire.</a:t>
            </a:r>
          </a:p>
          <a:p>
            <a:pPr algn="ctr">
              <a:spcBef>
                <a:spcPct val="0"/>
              </a:spcBef>
              <a:buNone/>
              <a:defRPr/>
            </a:pPr>
            <a:r>
              <a:rPr lang="fr-FR" sz="1300" i="1" dirty="0">
                <a:solidFill>
                  <a:srgbClr val="0000CC"/>
                </a:solidFill>
              </a:rPr>
              <a:t>Décembre 2022 </a:t>
            </a:r>
          </a:p>
          <a:p>
            <a:pPr algn="ctr">
              <a:spcBef>
                <a:spcPct val="0"/>
              </a:spcBef>
              <a:buNone/>
              <a:defRPr/>
            </a:pPr>
            <a:r>
              <a:rPr lang="fr-FR" sz="1300" i="1" dirty="0">
                <a:solidFill>
                  <a:srgbClr val="0000CC"/>
                </a:solidFill>
              </a:rPr>
              <a:t>à juin 2024</a:t>
            </a:r>
            <a:endParaRPr lang="es-MX" sz="1300" i="1" dirty="0">
              <a:solidFill>
                <a:srgbClr val="0000CC"/>
              </a:solidFill>
            </a:endParaRPr>
          </a:p>
        </p:txBody>
      </p:sp>
      <p:sp>
        <p:nvSpPr>
          <p:cNvPr id="26" name="Rectángulo redondeado 25"/>
          <p:cNvSpPr>
            <a:spLocks noChangeArrowheads="1"/>
          </p:cNvSpPr>
          <p:nvPr/>
        </p:nvSpPr>
        <p:spPr bwMode="auto">
          <a:xfrm>
            <a:off x="8061165" y="1285458"/>
            <a:ext cx="2165683" cy="959830"/>
          </a:xfrm>
          <a:prstGeom prst="roundRect">
            <a:avLst>
              <a:gd name="adj" fmla="val 16667"/>
            </a:avLst>
          </a:prstGeom>
          <a:solidFill>
            <a:srgbClr val="FFFF00"/>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STAGE 5</a:t>
            </a:r>
          </a:p>
          <a:p>
            <a:pPr algn="ctr">
              <a:spcBef>
                <a:spcPct val="0"/>
              </a:spcBef>
              <a:buNone/>
              <a:defRPr/>
            </a:pPr>
            <a:r>
              <a:rPr lang="es-MX" sz="1300" b="1" dirty="0" err="1"/>
              <a:t>Forum</a:t>
            </a:r>
            <a:r>
              <a:rPr lang="es-MX" sz="1300" b="1" dirty="0"/>
              <a:t> International </a:t>
            </a:r>
          </a:p>
          <a:p>
            <a:pPr algn="ctr" eaLnBrk="1" hangingPunct="1">
              <a:spcBef>
                <a:spcPct val="0"/>
              </a:spcBef>
              <a:buFontTx/>
              <a:buNone/>
              <a:defRPr/>
            </a:pPr>
            <a:r>
              <a:rPr lang="es-MX" sz="1300" b="1" dirty="0" err="1"/>
              <a:t>Virtuelles</a:t>
            </a:r>
            <a:endParaRPr lang="es-MX" sz="1300" b="1" dirty="0"/>
          </a:p>
          <a:p>
            <a:pPr algn="ctr" eaLnBrk="1" hangingPunct="1">
              <a:spcBef>
                <a:spcPct val="0"/>
              </a:spcBef>
              <a:buFontTx/>
              <a:buNone/>
              <a:defRPr/>
            </a:pPr>
            <a:r>
              <a:rPr lang="es-MX" sz="1300" i="1" dirty="0" err="1">
                <a:solidFill>
                  <a:srgbClr val="0000CC"/>
                </a:solidFill>
              </a:rPr>
              <a:t>Novembre</a:t>
            </a:r>
            <a:r>
              <a:rPr lang="es-MX" sz="1300" i="1" dirty="0">
                <a:solidFill>
                  <a:srgbClr val="0000CC"/>
                </a:solidFill>
              </a:rPr>
              <a:t> 2024</a:t>
            </a:r>
          </a:p>
        </p:txBody>
      </p:sp>
      <p:sp>
        <p:nvSpPr>
          <p:cNvPr id="27" name="Rectángulo redondeado 26"/>
          <p:cNvSpPr>
            <a:spLocks noChangeArrowheads="1"/>
          </p:cNvSpPr>
          <p:nvPr/>
        </p:nvSpPr>
        <p:spPr bwMode="auto">
          <a:xfrm>
            <a:off x="10240267" y="2206425"/>
            <a:ext cx="1462574" cy="1272838"/>
          </a:xfrm>
          <a:prstGeom prst="roundRect">
            <a:avLst>
              <a:gd name="adj" fmla="val 16667"/>
            </a:avLst>
          </a:prstGeom>
          <a:solidFill>
            <a:schemeClr val="accent6">
              <a:lumMod val="60000"/>
              <a:lumOff val="40000"/>
            </a:schemeClr>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DOCUMENT DE </a:t>
            </a:r>
          </a:p>
          <a:p>
            <a:pPr algn="ctr">
              <a:spcBef>
                <a:spcPct val="0"/>
              </a:spcBef>
              <a:buNone/>
              <a:defRPr/>
            </a:pPr>
            <a:r>
              <a:rPr lang="es-MX" sz="1300" b="1" dirty="0"/>
              <a:t>CONCLUSION</a:t>
            </a:r>
          </a:p>
          <a:p>
            <a:pPr algn="ctr">
              <a:spcBef>
                <a:spcPct val="0"/>
              </a:spcBef>
              <a:buNone/>
              <a:defRPr/>
            </a:pPr>
            <a:r>
              <a:rPr lang="fr-FR" sz="1300" i="1" dirty="0"/>
              <a:t>Présentation au </a:t>
            </a:r>
          </a:p>
          <a:p>
            <a:pPr algn="ctr">
              <a:spcBef>
                <a:spcPct val="0"/>
              </a:spcBef>
              <a:buNone/>
              <a:defRPr/>
            </a:pPr>
            <a:r>
              <a:rPr lang="fr-FR" sz="1300" i="1" dirty="0"/>
              <a:t>Conseil général </a:t>
            </a:r>
          </a:p>
          <a:p>
            <a:pPr algn="ctr">
              <a:spcBef>
                <a:spcPct val="0"/>
              </a:spcBef>
              <a:buNone/>
              <a:defRPr/>
            </a:pPr>
            <a:r>
              <a:rPr lang="fr-FR" sz="1300" i="1" dirty="0"/>
              <a:t>et au Chapitre </a:t>
            </a:r>
          </a:p>
          <a:p>
            <a:pPr algn="ctr">
              <a:spcBef>
                <a:spcPct val="0"/>
              </a:spcBef>
              <a:buNone/>
              <a:defRPr/>
            </a:pPr>
            <a:r>
              <a:rPr lang="fr-FR" sz="1300" i="1" dirty="0"/>
              <a:t>général</a:t>
            </a:r>
            <a:endParaRPr lang="es-MX" sz="1300" i="1" dirty="0"/>
          </a:p>
        </p:txBody>
      </p:sp>
      <p:sp>
        <p:nvSpPr>
          <p:cNvPr id="28" name="Rectángulo redondeado 27"/>
          <p:cNvSpPr>
            <a:spLocks noChangeArrowheads="1"/>
          </p:cNvSpPr>
          <p:nvPr/>
        </p:nvSpPr>
        <p:spPr bwMode="auto">
          <a:xfrm>
            <a:off x="514020" y="325598"/>
            <a:ext cx="5353380" cy="575166"/>
          </a:xfrm>
          <a:prstGeom prst="roundRect">
            <a:avLst>
              <a:gd name="adj" fmla="val 16667"/>
            </a:avLst>
          </a:prstGeom>
          <a:solidFill>
            <a:schemeClr val="accent6">
              <a:lumMod val="40000"/>
              <a:lumOff val="60000"/>
            </a:schemeClr>
          </a:solidFill>
          <a:ln w="28575" algn="ctr">
            <a:solidFill>
              <a:srgbClr val="7030A0"/>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fr-FR" sz="1800" b="1" dirty="0"/>
              <a:t>PROCESSUS GÉNÉRAL FORUM PAR ÉTAPES</a:t>
            </a:r>
            <a:endParaRPr lang="es-MX" sz="1800" b="1" i="1" dirty="0">
              <a:solidFill>
                <a:srgbClr val="FF0000"/>
              </a:solidFill>
            </a:endParaRPr>
          </a:p>
        </p:txBody>
      </p:sp>
      <p:sp>
        <p:nvSpPr>
          <p:cNvPr id="2" name="Cheurón 1"/>
          <p:cNvSpPr/>
          <p:nvPr/>
        </p:nvSpPr>
        <p:spPr>
          <a:xfrm>
            <a:off x="216315" y="4484719"/>
            <a:ext cx="384717" cy="388482"/>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urón 28"/>
          <p:cNvSpPr/>
          <p:nvPr/>
        </p:nvSpPr>
        <p:spPr>
          <a:xfrm>
            <a:off x="11737230" y="3168634"/>
            <a:ext cx="384717" cy="388482"/>
          </a:xfrm>
          <a:prstGeom prst="chevr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Llamada rectangular 31"/>
          <p:cNvSpPr/>
          <p:nvPr/>
        </p:nvSpPr>
        <p:spPr>
          <a:xfrm>
            <a:off x="400127" y="1375082"/>
            <a:ext cx="1208073" cy="707120"/>
          </a:xfrm>
          <a:prstGeom prst="wedgeRectCallout">
            <a:avLst>
              <a:gd name="adj1" fmla="val -35525"/>
              <a:gd name="adj2" fmla="val 443155"/>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900" b="1" dirty="0" err="1">
                <a:solidFill>
                  <a:schemeClr val="bg1"/>
                </a:solidFill>
              </a:rPr>
              <a:t>Clé</a:t>
            </a:r>
            <a:r>
              <a:rPr lang="es-MX" sz="1900" b="1" dirty="0">
                <a:solidFill>
                  <a:schemeClr val="bg1"/>
                </a:solidFill>
              </a:rPr>
              <a:t> : </a:t>
            </a:r>
            <a:r>
              <a:rPr lang="es-MX" sz="1900" b="1" dirty="0" err="1">
                <a:solidFill>
                  <a:schemeClr val="bg1"/>
                </a:solidFill>
              </a:rPr>
              <a:t>Processus</a:t>
            </a:r>
            <a:endParaRPr lang="en-US" sz="1900" b="1" dirty="0">
              <a:solidFill>
                <a:schemeClr val="bg1"/>
              </a:solidFill>
            </a:endParaRPr>
          </a:p>
        </p:txBody>
      </p:sp>
      <p:pic>
        <p:nvPicPr>
          <p:cNvPr id="3" name="Imagen 2"/>
          <p:cNvPicPr>
            <a:picLocks noChangeAspect="1"/>
          </p:cNvPicPr>
          <p:nvPr/>
        </p:nvPicPr>
        <p:blipFill>
          <a:blip r:embed="rId6"/>
          <a:stretch>
            <a:fillRect/>
          </a:stretch>
        </p:blipFill>
        <p:spPr>
          <a:xfrm>
            <a:off x="4047103" y="2260753"/>
            <a:ext cx="925320" cy="356728"/>
          </a:xfrm>
          <a:prstGeom prst="rect">
            <a:avLst/>
          </a:prstGeom>
        </p:spPr>
      </p:pic>
      <p:pic>
        <p:nvPicPr>
          <p:cNvPr id="30" name="Imagen 29"/>
          <p:cNvPicPr>
            <a:picLocks noChangeAspect="1"/>
          </p:cNvPicPr>
          <p:nvPr/>
        </p:nvPicPr>
        <p:blipFill>
          <a:blip r:embed="rId6"/>
          <a:stretch>
            <a:fillRect/>
          </a:stretch>
        </p:blipFill>
        <p:spPr>
          <a:xfrm>
            <a:off x="8731901" y="2273453"/>
            <a:ext cx="925320" cy="356728"/>
          </a:xfrm>
          <a:prstGeom prst="rect">
            <a:avLst/>
          </a:prstGeom>
        </p:spPr>
      </p:pic>
      <p:sp>
        <p:nvSpPr>
          <p:cNvPr id="31" name="Rectángulo redondeado 30"/>
          <p:cNvSpPr>
            <a:spLocks noChangeArrowheads="1"/>
          </p:cNvSpPr>
          <p:nvPr/>
        </p:nvSpPr>
        <p:spPr bwMode="auto">
          <a:xfrm>
            <a:off x="3521155" y="4204034"/>
            <a:ext cx="2222650" cy="1211053"/>
          </a:xfrm>
          <a:prstGeom prst="roundRect">
            <a:avLst>
              <a:gd name="adj" fmla="val 16667"/>
            </a:avLst>
          </a:prstGeom>
          <a:solidFill>
            <a:srgbClr val="993300"/>
          </a:solidFill>
          <a:ln w="76200" algn="ctr">
            <a:solidFill>
              <a:srgbClr val="0000CC"/>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fr-FR" sz="1800" dirty="0">
                <a:solidFill>
                  <a:schemeClr val="bg1"/>
                </a:solidFill>
              </a:rPr>
              <a:t>Temps de dialogue</a:t>
            </a:r>
          </a:p>
          <a:p>
            <a:pPr algn="ctr">
              <a:spcBef>
                <a:spcPct val="0"/>
              </a:spcBef>
              <a:buNone/>
              <a:defRPr/>
            </a:pPr>
            <a:r>
              <a:rPr lang="fr-FR" sz="1800" dirty="0">
                <a:solidFill>
                  <a:schemeClr val="bg1"/>
                </a:solidFill>
              </a:rPr>
              <a:t>et de discernement </a:t>
            </a:r>
          </a:p>
          <a:p>
            <a:pPr algn="ctr">
              <a:spcBef>
                <a:spcPct val="0"/>
              </a:spcBef>
              <a:buNone/>
              <a:defRPr/>
            </a:pPr>
            <a:r>
              <a:rPr lang="fr-FR" sz="1800" dirty="0">
                <a:solidFill>
                  <a:schemeClr val="bg1"/>
                </a:solidFill>
              </a:rPr>
              <a:t>dans</a:t>
            </a:r>
          </a:p>
          <a:p>
            <a:pPr algn="ctr">
              <a:spcBef>
                <a:spcPct val="0"/>
              </a:spcBef>
              <a:buNone/>
              <a:defRPr/>
            </a:pPr>
            <a:r>
              <a:rPr lang="fr-FR" sz="1800" dirty="0">
                <a:solidFill>
                  <a:schemeClr val="bg1"/>
                </a:solidFill>
              </a:rPr>
              <a:t>chaque UA</a:t>
            </a:r>
            <a:endParaRPr lang="es-MX" sz="2000" b="1" dirty="0">
              <a:solidFill>
                <a:schemeClr val="bg1"/>
              </a:solidFill>
            </a:endParaRPr>
          </a:p>
        </p:txBody>
      </p:sp>
      <p:sp>
        <p:nvSpPr>
          <p:cNvPr id="33" name="Cerrar llave 32"/>
          <p:cNvSpPr/>
          <p:nvPr/>
        </p:nvSpPr>
        <p:spPr>
          <a:xfrm rot="2459362">
            <a:off x="2794810" y="2555696"/>
            <a:ext cx="592964" cy="3078980"/>
          </a:xfrm>
          <a:prstGeom prst="rightBrace">
            <a:avLst>
              <a:gd name="adj1" fmla="val 47926"/>
              <a:gd name="adj2" fmla="val 44118"/>
            </a:avLst>
          </a:prstGeom>
          <a:ln w="762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ángulo redondeado 33"/>
          <p:cNvSpPr>
            <a:spLocks noChangeArrowheads="1"/>
          </p:cNvSpPr>
          <p:nvPr/>
        </p:nvSpPr>
        <p:spPr bwMode="auto">
          <a:xfrm>
            <a:off x="6600374" y="287082"/>
            <a:ext cx="4752840" cy="633338"/>
          </a:xfrm>
          <a:prstGeom prst="roundRect">
            <a:avLst>
              <a:gd name="adj" fmla="val 16667"/>
            </a:avLst>
          </a:prstGeom>
          <a:solidFill>
            <a:srgbClr val="FFA48F"/>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fr-FR" sz="1400" dirty="0"/>
              <a:t>Temps de dialogue et de discernement des</a:t>
            </a:r>
          </a:p>
          <a:p>
            <a:pPr algn="ctr">
              <a:spcBef>
                <a:spcPct val="0"/>
              </a:spcBef>
              <a:buNone/>
              <a:defRPr/>
            </a:pPr>
            <a:r>
              <a:rPr lang="es-MX" sz="1600" b="1" dirty="0">
                <a:solidFill>
                  <a:srgbClr val="0000CC"/>
                </a:solidFill>
              </a:rPr>
              <a:t>3 </a:t>
            </a:r>
            <a:r>
              <a:rPr lang="es-MX" sz="1600" b="1" dirty="0" err="1">
                <a:solidFill>
                  <a:srgbClr val="0000CC"/>
                </a:solidFill>
              </a:rPr>
              <a:t>représentants</a:t>
            </a:r>
            <a:r>
              <a:rPr lang="es-MX" sz="1600" b="1" dirty="0">
                <a:solidFill>
                  <a:srgbClr val="0000CC"/>
                </a:solidFill>
              </a:rPr>
              <a:t> </a:t>
            </a:r>
            <a:r>
              <a:rPr lang="es-MX" sz="1600" b="1" dirty="0" err="1">
                <a:solidFill>
                  <a:srgbClr val="0000CC"/>
                </a:solidFill>
              </a:rPr>
              <a:t>provinciaux</a:t>
            </a:r>
            <a:r>
              <a:rPr lang="es-MX" sz="1600" b="1" dirty="0">
                <a:solidFill>
                  <a:srgbClr val="0000CC"/>
                </a:solidFill>
              </a:rPr>
              <a:t> </a:t>
            </a:r>
            <a:r>
              <a:rPr lang="es-MX" sz="1400" dirty="0"/>
              <a:t>et </a:t>
            </a:r>
            <a:r>
              <a:rPr lang="es-MX" sz="1400" dirty="0" err="1"/>
              <a:t>équipes</a:t>
            </a:r>
            <a:r>
              <a:rPr lang="es-MX" sz="1400" dirty="0"/>
              <a:t> </a:t>
            </a:r>
            <a:r>
              <a:rPr lang="es-MX" sz="1400" dirty="0" err="1"/>
              <a:t>thématiques</a:t>
            </a:r>
            <a:endParaRPr lang="es-MX" sz="1600" dirty="0">
              <a:solidFill>
                <a:srgbClr val="FF0000"/>
              </a:solidFill>
            </a:endParaRPr>
          </a:p>
        </p:txBody>
      </p:sp>
      <p:sp>
        <p:nvSpPr>
          <p:cNvPr id="35" name="Cerrar llave 34"/>
          <p:cNvSpPr/>
          <p:nvPr/>
        </p:nvSpPr>
        <p:spPr>
          <a:xfrm rot="16200000">
            <a:off x="6547439" y="-2419827"/>
            <a:ext cx="394812" cy="7307106"/>
          </a:xfrm>
          <a:prstGeom prst="rightBrace">
            <a:avLst>
              <a:gd name="adj1" fmla="val 47926"/>
              <a:gd name="adj2" fmla="val 583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ángulo redondeado 22"/>
          <p:cNvSpPr>
            <a:spLocks noChangeArrowheads="1"/>
          </p:cNvSpPr>
          <p:nvPr/>
        </p:nvSpPr>
        <p:spPr bwMode="auto">
          <a:xfrm>
            <a:off x="1689338" y="2206425"/>
            <a:ext cx="1774719" cy="1217898"/>
          </a:xfrm>
          <a:prstGeom prst="roundRect">
            <a:avLst>
              <a:gd name="adj" fmla="val 16667"/>
            </a:avLst>
          </a:prstGeom>
          <a:solidFill>
            <a:schemeClr val="accent1">
              <a:lumMod val="60000"/>
              <a:lumOff val="40000"/>
            </a:schemeClr>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STAGE 2</a:t>
            </a:r>
          </a:p>
          <a:p>
            <a:pPr algn="ctr">
              <a:spcBef>
                <a:spcPct val="0"/>
              </a:spcBef>
              <a:buNone/>
              <a:defRPr/>
            </a:pPr>
            <a:r>
              <a:rPr lang="es-MX" sz="1300" b="1" dirty="0" err="1"/>
              <a:t>Réunions</a:t>
            </a:r>
            <a:r>
              <a:rPr lang="es-MX" sz="1300" b="1" dirty="0"/>
              <a:t> locales </a:t>
            </a:r>
          </a:p>
          <a:p>
            <a:pPr algn="ctr">
              <a:spcBef>
                <a:spcPct val="0"/>
              </a:spcBef>
              <a:buNone/>
              <a:defRPr/>
            </a:pPr>
            <a:r>
              <a:rPr lang="es-MX" sz="1300" b="1" dirty="0"/>
              <a:t>des </a:t>
            </a:r>
            <a:r>
              <a:rPr lang="es-MX" sz="1300" b="1" dirty="0" err="1"/>
              <a:t>UAs</a:t>
            </a:r>
            <a:endParaRPr lang="es-MX" sz="1300" b="1" dirty="0"/>
          </a:p>
          <a:p>
            <a:pPr algn="ctr">
              <a:spcBef>
                <a:spcPct val="0"/>
              </a:spcBef>
              <a:buNone/>
              <a:defRPr/>
            </a:pPr>
            <a:r>
              <a:rPr lang="es-MX" sz="1300" dirty="0"/>
              <a:t>(en </a:t>
            </a:r>
            <a:r>
              <a:rPr lang="es-MX" sz="1300" dirty="0" err="1"/>
              <a:t>présentiel</a:t>
            </a:r>
            <a:r>
              <a:rPr lang="es-MX" sz="1300" dirty="0"/>
              <a:t> </a:t>
            </a:r>
          </a:p>
          <a:p>
            <a:pPr algn="ctr">
              <a:spcBef>
                <a:spcPct val="0"/>
              </a:spcBef>
              <a:buNone/>
              <a:defRPr/>
            </a:pPr>
            <a:r>
              <a:rPr lang="es-MX" sz="1300" dirty="0" err="1"/>
              <a:t>ou</a:t>
            </a:r>
            <a:r>
              <a:rPr lang="es-MX" sz="1300" dirty="0"/>
              <a:t> </a:t>
            </a:r>
            <a:r>
              <a:rPr lang="es-MX" sz="1300" dirty="0" err="1"/>
              <a:t>virtuelles</a:t>
            </a:r>
            <a:r>
              <a:rPr lang="es-MX" sz="1300" dirty="0"/>
              <a:t>)</a:t>
            </a:r>
          </a:p>
          <a:p>
            <a:pPr algn="ctr">
              <a:spcBef>
                <a:spcPct val="0"/>
              </a:spcBef>
              <a:buNone/>
              <a:defRPr/>
            </a:pPr>
            <a:r>
              <a:rPr lang="fr-FR" sz="1300" i="1" dirty="0">
                <a:solidFill>
                  <a:srgbClr val="0000CC"/>
                </a:solidFill>
              </a:rPr>
              <a:t> Juillet 2021 à juin 2022</a:t>
            </a:r>
            <a:endParaRPr lang="es-MX" sz="1300" i="1" dirty="0">
              <a:solidFill>
                <a:srgbClr val="0000CC"/>
              </a:solidFill>
            </a:endParaRPr>
          </a:p>
        </p:txBody>
      </p:sp>
      <p:sp>
        <p:nvSpPr>
          <p:cNvPr id="22" name="Rectángulo redondeado 21"/>
          <p:cNvSpPr>
            <a:spLocks noChangeArrowheads="1"/>
          </p:cNvSpPr>
          <p:nvPr/>
        </p:nvSpPr>
        <p:spPr bwMode="auto">
          <a:xfrm>
            <a:off x="743037" y="3499575"/>
            <a:ext cx="1568855" cy="1049305"/>
          </a:xfrm>
          <a:prstGeom prst="roundRect">
            <a:avLst>
              <a:gd name="adj" fmla="val 16667"/>
            </a:avLst>
          </a:prstGeom>
          <a:solidFill>
            <a:schemeClr val="accent1">
              <a:lumMod val="60000"/>
              <a:lumOff val="40000"/>
            </a:schemeClr>
          </a:solidFill>
          <a:ln w="9525" algn="ctr">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s-MX" sz="1300" b="1" dirty="0"/>
              <a:t>STAGE 1</a:t>
            </a:r>
          </a:p>
          <a:p>
            <a:pPr algn="ctr">
              <a:spcBef>
                <a:spcPct val="0"/>
              </a:spcBef>
              <a:buNone/>
              <a:defRPr/>
            </a:pPr>
            <a:r>
              <a:rPr lang="es-MX" sz="1300" b="1" dirty="0" err="1"/>
              <a:t>Lancement</a:t>
            </a:r>
            <a:r>
              <a:rPr lang="es-MX" sz="1300" b="1" dirty="0"/>
              <a:t> et </a:t>
            </a:r>
          </a:p>
          <a:p>
            <a:pPr algn="ctr">
              <a:spcBef>
                <a:spcPct val="0"/>
              </a:spcBef>
              <a:buNone/>
              <a:defRPr/>
            </a:pPr>
            <a:r>
              <a:rPr lang="es-MX" sz="1300" b="1" dirty="0" err="1"/>
              <a:t>Organisation</a:t>
            </a:r>
            <a:endParaRPr lang="es-MX" sz="1300" b="1" dirty="0"/>
          </a:p>
          <a:p>
            <a:pPr algn="ctr">
              <a:spcBef>
                <a:spcPct val="0"/>
              </a:spcBef>
              <a:buNone/>
              <a:defRPr/>
            </a:pPr>
            <a:r>
              <a:rPr lang="es-MX" sz="1300" b="1" dirty="0"/>
              <a:t>des </a:t>
            </a:r>
            <a:r>
              <a:rPr lang="es-MX" sz="1300" b="1" dirty="0" err="1"/>
              <a:t>UAs</a:t>
            </a:r>
            <a:endParaRPr lang="es-MX" sz="1300" b="1" dirty="0"/>
          </a:p>
          <a:p>
            <a:pPr algn="ctr">
              <a:spcBef>
                <a:spcPct val="0"/>
              </a:spcBef>
              <a:buNone/>
              <a:defRPr/>
            </a:pPr>
            <a:r>
              <a:rPr lang="es-MX" sz="1300" i="1" dirty="0">
                <a:solidFill>
                  <a:srgbClr val="0000CC"/>
                </a:solidFill>
              </a:rPr>
              <a:t>Mars à </a:t>
            </a:r>
            <a:r>
              <a:rPr lang="es-MX" sz="1300" i="1" dirty="0" err="1">
                <a:solidFill>
                  <a:srgbClr val="0000CC"/>
                </a:solidFill>
              </a:rPr>
              <a:t>juin</a:t>
            </a:r>
            <a:r>
              <a:rPr lang="es-MX" sz="1300" i="1" dirty="0">
                <a:solidFill>
                  <a:srgbClr val="0000CC"/>
                </a:solidFill>
              </a:rPr>
              <a:t> 2021</a:t>
            </a:r>
          </a:p>
        </p:txBody>
      </p:sp>
    </p:spTree>
    <p:extLst>
      <p:ext uri="{BB962C8B-B14F-4D97-AF65-F5344CB8AC3E}">
        <p14:creationId xmlns:p14="http://schemas.microsoft.com/office/powerpoint/2010/main" val="2571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4" grpId="0" animBg="1"/>
      <p:bldP spid="25" grpId="0" animBg="1"/>
      <p:bldP spid="26" grpId="0" animBg="1"/>
      <p:bldP spid="27" grpId="0" animBg="1"/>
      <p:bldP spid="32" grpId="0" animBg="1"/>
      <p:bldP spid="31" grpId="0" animBg="1"/>
      <p:bldP spid="33" grpId="0" animBg="1"/>
      <p:bldP spid="34" grpId="0" animBg="1"/>
      <p:bldP spid="35" grpId="0" animBg="1"/>
      <p:bldP spid="23"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Texto&#10;&#10;Descripción generada automáticamente">
            <a:extLst>
              <a:ext uri="{FF2B5EF4-FFF2-40B4-BE49-F238E27FC236}">
                <a16:creationId xmlns:a16="http://schemas.microsoft.com/office/drawing/2014/main" id="{BC3C5A01-FA6E-4541-B151-33E3B82245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516" y="810882"/>
            <a:ext cx="11436288" cy="5403649"/>
          </a:xfrm>
          <a:prstGeom prst="rect">
            <a:avLst/>
          </a:prstGeom>
        </p:spPr>
      </p:pic>
    </p:spTree>
    <p:extLst>
      <p:ext uri="{BB962C8B-B14F-4D97-AF65-F5344CB8AC3E}">
        <p14:creationId xmlns:p14="http://schemas.microsoft.com/office/powerpoint/2010/main" val="269353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43677</TotalTime>
  <Words>238</Words>
  <Application>Microsoft Office PowerPoint</Application>
  <PresentationFormat>Panorámica</PresentationFormat>
  <Paragraphs>59</Paragraphs>
  <Slides>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Presentación de PowerPoint</vt:lpstr>
      <vt:lpstr>Presentación de PowerPoint</vt:lpstr>
      <vt:lpstr>Objectifs à atteindre avec le processus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CAMINAR LAICAL EN EL CONTEXTO DEL XXII CAPÍTULO GENERAL 1. El caminar laical marista en el mundo. (visión general del laicado marista en el mundo) 2. Los procesos de crecimiento laical. (documento Ser Marista Laico) 3. ¿Qué se espera de los laicos que están recorriendo el itinerario vocacional? (compromiso, presencia, misión perspectivas de futuro)</dc:title>
  <dc:creator>Raul Amaya</dc:creator>
  <cp:lastModifiedBy>Raquel Avendaño</cp:lastModifiedBy>
  <cp:revision>544</cp:revision>
  <dcterms:created xsi:type="dcterms:W3CDTF">2018-10-23T16:05:40Z</dcterms:created>
  <dcterms:modified xsi:type="dcterms:W3CDTF">2021-07-09T10:23:26Z</dcterms:modified>
</cp:coreProperties>
</file>